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2"/>
  </p:notesMasterIdLst>
  <p:sldIdLst>
    <p:sldId id="256" r:id="rId2"/>
    <p:sldId id="279" r:id="rId3"/>
    <p:sldId id="278" r:id="rId4"/>
    <p:sldId id="336" r:id="rId5"/>
    <p:sldId id="268" r:id="rId6"/>
    <p:sldId id="326" r:id="rId7"/>
    <p:sldId id="329" r:id="rId8"/>
    <p:sldId id="328" r:id="rId9"/>
    <p:sldId id="327" r:id="rId10"/>
    <p:sldId id="330" r:id="rId11"/>
    <p:sldId id="293" r:id="rId12"/>
    <p:sldId id="313" r:id="rId13"/>
    <p:sldId id="340" r:id="rId14"/>
    <p:sldId id="302" r:id="rId15"/>
    <p:sldId id="303" r:id="rId16"/>
    <p:sldId id="305" r:id="rId17"/>
    <p:sldId id="314" r:id="rId18"/>
    <p:sldId id="347" r:id="rId19"/>
    <p:sldId id="346" r:id="rId20"/>
    <p:sldId id="316" r:id="rId21"/>
    <p:sldId id="343" r:id="rId22"/>
    <p:sldId id="348" r:id="rId23"/>
    <p:sldId id="317" r:id="rId24"/>
    <p:sldId id="356" r:id="rId25"/>
    <p:sldId id="280" r:id="rId26"/>
    <p:sldId id="319" r:id="rId27"/>
    <p:sldId id="291" r:id="rId28"/>
    <p:sldId id="285" r:id="rId29"/>
    <p:sldId id="352" r:id="rId30"/>
    <p:sldId id="318" r:id="rId31"/>
    <p:sldId id="349" r:id="rId32"/>
    <p:sldId id="282" r:id="rId33"/>
    <p:sldId id="306" r:id="rId34"/>
    <p:sldId id="337" r:id="rId35"/>
    <p:sldId id="321" r:id="rId36"/>
    <p:sldId id="335" r:id="rId37"/>
    <p:sldId id="338" r:id="rId38"/>
    <p:sldId id="323" r:id="rId39"/>
    <p:sldId id="300" r:id="rId40"/>
    <p:sldId id="339" r:id="rId41"/>
    <p:sldId id="350" r:id="rId42"/>
    <p:sldId id="324" r:id="rId43"/>
    <p:sldId id="353" r:id="rId44"/>
    <p:sldId id="354" r:id="rId45"/>
    <p:sldId id="283" r:id="rId46"/>
    <p:sldId id="295" r:id="rId47"/>
    <p:sldId id="296" r:id="rId48"/>
    <p:sldId id="351" r:id="rId49"/>
    <p:sldId id="284" r:id="rId50"/>
    <p:sldId id="297" r:id="rId51"/>
    <p:sldId id="308" r:id="rId52"/>
    <p:sldId id="355" r:id="rId53"/>
    <p:sldId id="309" r:id="rId54"/>
    <p:sldId id="345" r:id="rId55"/>
    <p:sldId id="310" r:id="rId56"/>
    <p:sldId id="334" r:id="rId57"/>
    <p:sldId id="325" r:id="rId58"/>
    <p:sldId id="342" r:id="rId59"/>
    <p:sldId id="312" r:id="rId60"/>
    <p:sldId id="289"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7842" autoAdjust="0"/>
    <p:restoredTop sz="67595" autoAdjust="0"/>
  </p:normalViewPr>
  <p:slideViewPr>
    <p:cSldViewPr snapToGrid="0">
      <p:cViewPr varScale="1">
        <p:scale>
          <a:sx n="106" d="100"/>
          <a:sy n="106" d="100"/>
        </p:scale>
        <p:origin x="86" y="101"/>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310B7E-EB7F-4F3A-AA54-F9BFEFFA570F}" type="datetimeFigureOut">
              <a:rPr lang="en-US" smtClean="0"/>
              <a:t>10/8/2024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A7EE91-8A5D-4DA3-B4EE-0638020CEB35}" type="slidenum">
              <a:rPr lang="en-US" smtClean="0"/>
              <a:t>‹#›</a:t>
            </a:fld>
            <a:endParaRPr lang="en-US"/>
          </a:p>
        </p:txBody>
      </p:sp>
    </p:spTree>
    <p:extLst>
      <p:ext uri="{BB962C8B-B14F-4D97-AF65-F5344CB8AC3E}">
        <p14:creationId xmlns:p14="http://schemas.microsoft.com/office/powerpoint/2010/main" val="461152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t.co/pLM5bqcb6e" TargetMode="External"/><Relationship Id="rId3" Type="http://schemas.openxmlformats.org/officeDocument/2006/relationships/hyperlink" Target="https://x.com/Rach_IC" TargetMode="External"/><Relationship Id="rId7" Type="http://schemas.openxmlformats.org/officeDocument/2006/relationships/hyperlink" Target="https://x.com/hashtag/HAVV?src=hashtag_click"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x.com/EIwatchdogs" TargetMode="External"/><Relationship Id="rId5" Type="http://schemas.openxmlformats.org/officeDocument/2006/relationships/hyperlink" Target="https://x.com/WallStreetApes" TargetMode="External"/><Relationship Id="rId10" Type="http://schemas.openxmlformats.org/officeDocument/2006/relationships/hyperlink" Target="https://t.co/oLVZohqpGw" TargetMode="External"/><Relationship Id="rId4" Type="http://schemas.openxmlformats.org/officeDocument/2006/relationships/hyperlink" Target="https://x.com/iVoteArizona" TargetMode="External"/><Relationship Id="rId9" Type="http://schemas.openxmlformats.org/officeDocument/2006/relationships/hyperlink" Target="https://x.com/EIWatchdogs"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s://x.com/VoterGa" TargetMode="External"/><Relationship Id="rId3" Type="http://schemas.openxmlformats.org/officeDocument/2006/relationships/hyperlink" Target="https://x.com/hashtag/HAVV?src=hashtag_click" TargetMode="External"/><Relationship Id="rId7" Type="http://schemas.openxmlformats.org/officeDocument/2006/relationships/hyperlink" Target="https://x.com/hashtag/gapol?src=hashtag_click" TargetMode="External"/><Relationship Id="rId12" Type="http://schemas.openxmlformats.org/officeDocument/2006/relationships/hyperlink" Target="https://x.com/VoteGA"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x.com/honestelections" TargetMode="External"/><Relationship Id="rId11" Type="http://schemas.openxmlformats.org/officeDocument/2006/relationships/hyperlink" Target="https://t.co/oLVZohqXw4" TargetMode="External"/><Relationship Id="rId5" Type="http://schemas.openxmlformats.org/officeDocument/2006/relationships/hyperlink" Target="https://x.com/EIwatchdogs" TargetMode="External"/><Relationship Id="rId10" Type="http://schemas.openxmlformats.org/officeDocument/2006/relationships/hyperlink" Target="https://x.com/RepMTG" TargetMode="External"/><Relationship Id="rId4" Type="http://schemas.openxmlformats.org/officeDocument/2006/relationships/hyperlink" Target="https://x.com/GaSecofState" TargetMode="External"/><Relationship Id="rId9" Type="http://schemas.openxmlformats.org/officeDocument/2006/relationships/hyperlink" Target="https://x.com/HonestElections"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8" Type="http://schemas.openxmlformats.org/officeDocument/2006/relationships/hyperlink" Target="https://x.com/elonmusk" TargetMode="External"/><Relationship Id="rId3" Type="http://schemas.openxmlformats.org/officeDocument/2006/relationships/hyperlink" Target="https://x.com/hashtag/HAVV?src=hashtag_click" TargetMode="External"/><Relationship Id="rId7" Type="http://schemas.openxmlformats.org/officeDocument/2006/relationships/hyperlink" Target="https://x.com/WallStreetApes" TargetMode="External"/><Relationship Id="rId2" Type="http://schemas.openxmlformats.org/officeDocument/2006/relationships/slide" Target="../slides/slide32.xml"/><Relationship Id="rId1" Type="http://schemas.openxmlformats.org/officeDocument/2006/relationships/notesMaster" Target="../notesMasters/notesMaster1.xml"/><Relationship Id="rId6" Type="http://schemas.openxmlformats.org/officeDocument/2006/relationships/hyperlink" Target="https://x.com/EFFE4USA" TargetMode="External"/><Relationship Id="rId5" Type="http://schemas.openxmlformats.org/officeDocument/2006/relationships/hyperlink" Target="https://x.com/EIwatchdogs" TargetMode="External"/><Relationship Id="rId10" Type="http://schemas.openxmlformats.org/officeDocument/2006/relationships/hyperlink" Target="https://x.com/EarlGlynn/status/1820559366476755144" TargetMode="External"/><Relationship Id="rId4" Type="http://schemas.openxmlformats.org/officeDocument/2006/relationships/hyperlink" Target="https://x.com/md_sbe" TargetMode="External"/><Relationship Id="rId9" Type="http://schemas.openxmlformats.org/officeDocument/2006/relationships/hyperlink" Target="https://t.co/oLVZohqpGw"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8" Type="http://schemas.openxmlformats.org/officeDocument/2006/relationships/hyperlink" Target="https://x.com/PeterBernegger" TargetMode="External"/><Relationship Id="rId3" Type="http://schemas.openxmlformats.org/officeDocument/2006/relationships/hyperlink" Target="https://x.com/EIwatchdogs" TargetMode="External"/><Relationship Id="rId7" Type="http://schemas.openxmlformats.org/officeDocument/2006/relationships/hyperlink" Target="https://t.co/iQgwBvF3IZ" TargetMode="External"/><Relationship Id="rId2" Type="http://schemas.openxmlformats.org/officeDocument/2006/relationships/slide" Target="../slides/slide34.xml"/><Relationship Id="rId1" Type="http://schemas.openxmlformats.org/officeDocument/2006/relationships/notesMaster" Target="../notesMasters/notesMaster1.xml"/><Relationship Id="rId6" Type="http://schemas.openxmlformats.org/officeDocument/2006/relationships/hyperlink" Target="https://x.com/hashtag/HAVV?src=hashtag_click" TargetMode="External"/><Relationship Id="rId5" Type="http://schemas.openxmlformats.org/officeDocument/2006/relationships/hyperlink" Target="https://t.co/8GRijM5WGm" TargetMode="External"/><Relationship Id="rId10" Type="http://schemas.openxmlformats.org/officeDocument/2006/relationships/hyperlink" Target="https://x.com/EarlGlynn/status/1820559366476755144" TargetMode="External"/><Relationship Id="rId4" Type="http://schemas.openxmlformats.org/officeDocument/2006/relationships/hyperlink" Target="https://x.com/mifairelections" TargetMode="External"/><Relationship Id="rId9" Type="http://schemas.openxmlformats.org/officeDocument/2006/relationships/hyperlink" Target="https://t.co/oLVZohqpGw" TargetMode="Externa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8" Type="http://schemas.openxmlformats.org/officeDocument/2006/relationships/hyperlink" Target="https://x.com/gatewaypundit" TargetMode="External"/><Relationship Id="rId3" Type="http://schemas.openxmlformats.org/officeDocument/2006/relationships/hyperlink" Target="https://x.com/WallStreetApes" TargetMode="External"/><Relationship Id="rId7" Type="http://schemas.openxmlformats.org/officeDocument/2006/relationships/hyperlink" Target="https://x.com/EIWatchdogs" TargetMode="External"/><Relationship Id="rId2" Type="http://schemas.openxmlformats.org/officeDocument/2006/relationships/slide" Target="../slides/slide37.xml"/><Relationship Id="rId1" Type="http://schemas.openxmlformats.org/officeDocument/2006/relationships/notesMaster" Target="../notesMasters/notesMaster1.xml"/><Relationship Id="rId6" Type="http://schemas.openxmlformats.org/officeDocument/2006/relationships/hyperlink" Target="https://x.com/EarlGlynn/status/1829569062575231225" TargetMode="External"/><Relationship Id="rId5" Type="http://schemas.openxmlformats.org/officeDocument/2006/relationships/hyperlink" Target="https://t.co/UwA0qh0HJf" TargetMode="External"/><Relationship Id="rId10" Type="http://schemas.openxmlformats.org/officeDocument/2006/relationships/hyperlink" Target="https://x.com/EarlGlynn/status/1826000524719612414" TargetMode="External"/><Relationship Id="rId4" Type="http://schemas.openxmlformats.org/officeDocument/2006/relationships/hyperlink" Target="https://x.com/EIwatchdogs" TargetMode="External"/><Relationship Id="rId9" Type="http://schemas.openxmlformats.org/officeDocument/2006/relationships/hyperlink" Target="https://t.co/oLVZohqpGw" TargetMode="Externa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8" Type="http://schemas.openxmlformats.org/officeDocument/2006/relationships/hyperlink" Target="https://t.co/oLVZohqXw4" TargetMode="External"/><Relationship Id="rId3" Type="http://schemas.openxmlformats.org/officeDocument/2006/relationships/hyperlink" Target="https://x.com/NVSOS" TargetMode="External"/><Relationship Id="rId7" Type="http://schemas.openxmlformats.org/officeDocument/2006/relationships/hyperlink" Target="https://x.com/hashtag/HAVV?src=hashtag_click" TargetMode="External"/><Relationship Id="rId2" Type="http://schemas.openxmlformats.org/officeDocument/2006/relationships/slide" Target="../slides/slide40.xml"/><Relationship Id="rId1" Type="http://schemas.openxmlformats.org/officeDocument/2006/relationships/notesMaster" Target="../notesMasters/notesMaster1.xml"/><Relationship Id="rId6" Type="http://schemas.openxmlformats.org/officeDocument/2006/relationships/hyperlink" Target="https://x.com/PigpenProject" TargetMode="External"/><Relationship Id="rId5" Type="http://schemas.openxmlformats.org/officeDocument/2006/relationships/hyperlink" Target="https://x.com/ChuckMuth" TargetMode="External"/><Relationship Id="rId4" Type="http://schemas.openxmlformats.org/officeDocument/2006/relationships/hyperlink" Target="https://x.com/EIwatchdogs" TargetMode="External"/><Relationship Id="rId9" Type="http://schemas.openxmlformats.org/officeDocument/2006/relationships/hyperlink" Target="https://x.com/EarlGlynn/status/1823022838883778742" TargetMode="Externa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x.com/EIwatchdogs" TargetMode="External"/><Relationship Id="rId2" Type="http://schemas.openxmlformats.org/officeDocument/2006/relationships/slide" Target="../slides/slide46.xml"/><Relationship Id="rId1" Type="http://schemas.openxmlformats.org/officeDocument/2006/relationships/notesMaster" Target="../notesMasters/notesMaster1.xml"/><Relationship Id="rId5" Type="http://schemas.openxmlformats.org/officeDocument/2006/relationships/hyperlink" Target="https://x.com/TrueTheVote" TargetMode="External"/><Relationship Id="rId4" Type="http://schemas.openxmlformats.org/officeDocument/2006/relationships/hyperlink" Target="https://x.com/hashtag/OnlyCitizensVote?src=hashtag_click" TargetMode="Externa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https://x.com/WallStreetApes" TargetMode="External"/><Relationship Id="rId2" Type="http://schemas.openxmlformats.org/officeDocument/2006/relationships/slide" Target="../slides/slide50.xml"/><Relationship Id="rId1" Type="http://schemas.openxmlformats.org/officeDocument/2006/relationships/notesMaster" Target="../notesMasters/notesMaster1.xml"/><Relationship Id="rId4" Type="http://schemas.openxmlformats.org/officeDocument/2006/relationships/hyperlink" Target="https://x.com/EIwatchdogs" TargetMode="Externa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x.com/WallStreetApes" TargetMode="External"/><Relationship Id="rId2" Type="http://schemas.openxmlformats.org/officeDocument/2006/relationships/slide" Target="../slides/slide54.xml"/><Relationship Id="rId1" Type="http://schemas.openxmlformats.org/officeDocument/2006/relationships/notesMaster" Target="../notesMasters/notesMaster1.xml"/><Relationship Id="rId4" Type="http://schemas.openxmlformats.org/officeDocument/2006/relationships/hyperlink" Target="https://x.com/EIwatchdogs" TargetMode="Externa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Jeff O'Donnell (aka The Lone Raccoon) was pioneer in the analysis of HAVV data</a:t>
            </a:r>
          </a:p>
          <a:p>
            <a:r>
              <a:rPr lang="en-US"/>
              <a:t>Yearly summary of all states 2018-2024</a:t>
            </a:r>
          </a:p>
          <a:p>
            <a:r>
              <a:rPr lang="en-US"/>
              <a:t>https://magaraccoon.com/havv.asp</a:t>
            </a:r>
          </a:p>
          <a:p>
            <a:endParaRPr lang="en-US"/>
          </a:p>
          <a:p>
            <a:endParaRPr lang="en-US"/>
          </a:p>
          <a:p>
            <a:endParaRPr lang="en-US"/>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a:t>
            </a:fld>
            <a:endParaRPr lang="en-US"/>
          </a:p>
        </p:txBody>
      </p:sp>
    </p:spTree>
    <p:extLst>
      <p:ext uri="{BB962C8B-B14F-4D97-AF65-F5344CB8AC3E}">
        <p14:creationId xmlns:p14="http://schemas.microsoft.com/office/powerpoint/2010/main" val="1427178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Arizona is a member of ERIC:  https://ericstates.org/about/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2024-09-26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https://x.com/EarlGlynn/status/1839420283536723988</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New Help America Voter Verification (#HAVV) data released by Social Security </a:t>
            </a:r>
            <a:r>
              <a:rPr lang="en-US" b="0" i="0">
                <a:solidFill>
                  <a:srgbClr val="0F1419"/>
                </a:solidFill>
                <a:effectLst/>
                <a:latin typeface="TwitterChirp"/>
              </a:rPr>
              <a:t>Administration</a:t>
            </a:r>
            <a:r>
              <a:rPr lang="pt-BR"/>
              <a:t> for week ending Sept. 21.</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algn="l"/>
            <a:r>
              <a:rPr lang="en-US"/>
              <a:t>In Arizona for </a:t>
            </a:r>
            <a:r>
              <a:rPr lang="en-US" b="1"/>
              <a:t>second consecutive week </a:t>
            </a:r>
            <a:r>
              <a:rPr lang="en-US"/>
              <a:t>HAVV </a:t>
            </a:r>
            <a:r>
              <a:rPr lang="en-US" b="1">
                <a:solidFill>
                  <a:srgbClr val="0070C0"/>
                </a:solidFill>
              </a:rPr>
              <a:t>total transactions </a:t>
            </a:r>
            <a:r>
              <a:rPr lang="en-US"/>
              <a:t>set all-time record high. </a:t>
            </a:r>
            <a:br>
              <a:rPr lang="en-US"/>
            </a:br>
            <a:r>
              <a:rPr lang="en-US"/>
              <a:t>@RealAmVoice </a:t>
            </a:r>
            <a:r>
              <a:rPr lang="en-US" b="0" i="0" u="none" strike="noStrike">
                <a:solidFill>
                  <a:srgbClr val="1D9BF0"/>
                </a:solidFill>
                <a:effectLst/>
                <a:latin typeface="TwitterChirp"/>
                <a:hlinkClick r:id="rId3"/>
              </a:rPr>
              <a:t>@Rach_IC</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4"/>
              </a:rPr>
              <a:t>@iVoteArizona</a:t>
            </a:r>
            <a:r>
              <a:rPr lang="en-US" b="0" i="0" u="none" strike="noStrike">
                <a:solidFill>
                  <a:srgbClr val="1D9BF0"/>
                </a:solidFill>
                <a:effectLst/>
                <a:latin typeface="TwitterChirp"/>
              </a:rPr>
              <a:t>  @EIWatchdogs</a:t>
            </a:r>
          </a:p>
          <a:p>
            <a:pPr algn="l"/>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2024-09-19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https://x.com/EarlGlynn/status/1836817041946181789</a:t>
            </a:r>
          </a:p>
          <a:p>
            <a:pPr algn="l"/>
            <a:r>
              <a:rPr lang="en-US" b="0" i="0" u="none" strike="noStrike">
                <a:solidFill>
                  <a:srgbClr val="0F1419"/>
                </a:solidFill>
                <a:effectLst/>
                <a:latin typeface="TwitterChirp"/>
              </a:rPr>
              <a:t>The Arizona 2024 HAVV transactions to date (2024-08-31) are 1,366,942, which is already higher than their 2023 total 909,380. </a:t>
            </a:r>
            <a:r>
              <a:rPr lang="en-US" b="0" i="0" u="none" strike="noStrike">
                <a:solidFill>
                  <a:srgbClr val="1D9BF0"/>
                </a:solidFill>
                <a:effectLst/>
                <a:latin typeface="TwitterChirp"/>
                <a:hlinkClick r:id="rId5"/>
              </a:rPr>
              <a:t>@WallStreetApes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6"/>
              </a:rPr>
              <a:t>@Eiwatchdogs</a:t>
            </a:r>
            <a:r>
              <a:rPr lang="en-US" b="0" i="0" u="none" strike="noStrike">
                <a:solidFill>
                  <a:srgbClr val="1D9BF0"/>
                </a:solidFill>
                <a:effectLst/>
                <a:latin typeface="TwitterChirp"/>
              </a:rPr>
              <a:t> </a:t>
            </a: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are Arizona HAVV weekly transactions erratic but trending upward in 2023-2024?</a:t>
            </a:r>
            <a:endParaRPr lang="en-US" b="0" i="0">
              <a:solidFill>
                <a:srgbClr val="000000"/>
              </a:solidFill>
              <a:effectLst/>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a:solidFill>
                <a:srgbClr val="000000"/>
              </a:solidFill>
              <a:effectLst/>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2024-09-10  https://x.com/EarlGlynn/status/1833597105879060976 </a:t>
            </a:r>
          </a:p>
          <a:p>
            <a:pPr algn="l"/>
            <a:r>
              <a:rPr lang="en-US" b="0" i="0" u="none" strike="noStrike">
                <a:solidFill>
                  <a:srgbClr val="0F1419"/>
                </a:solidFill>
                <a:effectLst/>
                <a:latin typeface="TwitterChirp"/>
              </a:rPr>
              <a:t>Social Security just dropped the latest Help America Vote Verification (</a:t>
            </a:r>
            <a:r>
              <a:rPr lang="en-US" b="0" i="0" u="none" strike="noStrike">
                <a:solidFill>
                  <a:srgbClr val="1D9BF0"/>
                </a:solidFill>
                <a:effectLst/>
                <a:latin typeface="TwitterChirp"/>
                <a:hlinkClick r:id="rId7"/>
              </a:rPr>
              <a:t>#HAVV</a:t>
            </a:r>
            <a:r>
              <a:rPr lang="en-US" b="0" i="0" u="none" strike="noStrike">
                <a:solidFill>
                  <a:srgbClr val="0F1419"/>
                </a:solidFill>
                <a:effectLst/>
                <a:latin typeface="TwitterChirp"/>
              </a:rPr>
              <a:t>) Data for week ending Sept. 14. </a:t>
            </a:r>
            <a:r>
              <a:rPr lang="en-US" b="0" i="0" u="none" strike="noStrike">
                <a:solidFill>
                  <a:srgbClr val="1D9BF0"/>
                </a:solidFill>
                <a:effectLst/>
                <a:latin typeface="inherit"/>
                <a:hlinkClick r:id="rId8"/>
              </a:rPr>
              <a:t>https://</a:t>
            </a:r>
            <a:r>
              <a:rPr lang="en-US" b="0" i="0" u="none" strike="noStrike">
                <a:solidFill>
                  <a:srgbClr val="1D9BF0"/>
                </a:solidFill>
                <a:effectLst/>
                <a:latin typeface="TwitterChirp"/>
                <a:hlinkClick r:id="rId8"/>
              </a:rPr>
              <a:t>ssa.gov/open/havv/</a:t>
            </a:r>
            <a:r>
              <a:rPr lang="en-US" b="0" i="0" u="none" strike="noStrike">
                <a:solidFill>
                  <a:srgbClr val="0F1419"/>
                </a:solidFill>
                <a:effectLst/>
                <a:latin typeface="TwitterChirp"/>
              </a:rPr>
              <a:t> Arizona set </a:t>
            </a:r>
            <a:r>
              <a:rPr lang="en-US" b="1" i="0" u="none" strike="noStrike">
                <a:solidFill>
                  <a:srgbClr val="0F1419"/>
                </a:solidFill>
                <a:effectLst/>
                <a:latin typeface="TwitterChirp"/>
              </a:rPr>
              <a:t>all-time record high</a:t>
            </a:r>
            <a:r>
              <a:rPr lang="en-US" b="0" i="0" u="none" strike="noStrike">
                <a:solidFill>
                  <a:srgbClr val="0F1419"/>
                </a:solidFill>
                <a:effectLst/>
                <a:latin typeface="TwitterChirp"/>
              </a:rPr>
              <a:t> for HAVV transactions with 85,316. About 16.5% did not match Social Security records. </a:t>
            </a:r>
            <a:r>
              <a:rPr lang="en-US" b="0" i="0" u="none" strike="noStrike">
                <a:solidFill>
                  <a:srgbClr val="1D9BF0"/>
                </a:solidFill>
                <a:effectLst/>
                <a:latin typeface="TwitterChirp"/>
                <a:hlinkClick r:id="rId9"/>
              </a:rPr>
              <a:t>@EIWatchdogs</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3"/>
              </a:rPr>
              <a:t>@Rach_IC</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4"/>
              </a:rPr>
              <a:t>@iVoteArizona</a:t>
            </a:r>
            <a:endParaRPr lang="en-US" b="0" i="0" u="none" strike="noStrike">
              <a:solidFill>
                <a:srgbClr val="1D9BF0"/>
              </a:solidFill>
              <a:effectLst/>
              <a:latin typeface="TwitterChirp"/>
            </a:endParaRPr>
          </a:p>
          <a:p>
            <a:pPr algn="l"/>
            <a:endParaRPr lang="en-US" b="0" i="0" u="none" strike="noStrike">
              <a:solidFill>
                <a:srgbClr val="1D9BF0"/>
              </a:solidFill>
              <a:effectLst/>
              <a:latin typeface="TwitterChirp"/>
            </a:endParaRPr>
          </a:p>
          <a:p>
            <a:pPr algn="l"/>
            <a:r>
              <a:rPr lang="en-US" b="0" i="0" u="none" strike="noStrike">
                <a:solidFill>
                  <a:srgbClr val="1D9BF0"/>
                </a:solidFill>
                <a:effectLst/>
                <a:latin typeface="TwitterChirp"/>
              </a:rPr>
              <a:t>2024-08-20  </a:t>
            </a:r>
            <a:r>
              <a:rPr lang="en-US" b="0" i="0">
                <a:solidFill>
                  <a:srgbClr val="000000"/>
                </a:solidFill>
                <a:effectLst/>
                <a:latin typeface="Times New Roman" panose="02020603050405020304" pitchFamily="18" charset="0"/>
              </a:rPr>
              <a:t>https://x.com/EarlGlynn/status/1826001627511222486</a:t>
            </a:r>
            <a:endParaRPr lang="en-US" b="0" i="0" u="none" strike="noStrike">
              <a:solidFill>
                <a:srgbClr val="1D9BF0"/>
              </a:solidFill>
              <a:effectLst/>
              <a:latin typeface="TwitterChirp"/>
            </a:endParaRPr>
          </a:p>
          <a:p>
            <a:pPr algn="l"/>
            <a:r>
              <a:rPr lang="en-US" b="0" i="0" u="none" strike="noStrike">
                <a:solidFill>
                  <a:srgbClr val="0F1419"/>
                </a:solidFill>
                <a:effectLst/>
                <a:latin typeface="TwitterChirp"/>
              </a:rPr>
              <a:t>Help America Vote Verification (HAVV) Mystery #4: </a:t>
            </a:r>
            <a:r>
              <a:rPr lang="en-US" b="1" i="0" u="none" strike="noStrike">
                <a:solidFill>
                  <a:srgbClr val="0F1419"/>
                </a:solidFill>
                <a:effectLst/>
                <a:latin typeface="TwitterChirp"/>
              </a:rPr>
              <a:t>Arizona </a:t>
            </a:r>
          </a:p>
          <a:p>
            <a:pPr algn="l"/>
            <a:endParaRPr lang="en-US" b="1" i="0" u="none" strike="noStrike">
              <a:solidFill>
                <a:srgbClr val="0F1419"/>
              </a:solidFill>
              <a:effectLst/>
              <a:latin typeface="TwitterChirp"/>
            </a:endParaRPr>
          </a:p>
          <a:p>
            <a:pPr algn="l"/>
            <a:r>
              <a:rPr lang="en-US" b="0" i="0" u="none" strike="noStrike">
                <a:solidFill>
                  <a:srgbClr val="0F1419"/>
                </a:solidFill>
                <a:effectLst/>
                <a:latin typeface="TwitterChirp"/>
              </a:rPr>
              <a:t>Why are </a:t>
            </a:r>
            <a:r>
              <a:rPr lang="en-US" b="1" i="0" u="none" strike="noStrike">
                <a:solidFill>
                  <a:srgbClr val="0F1419"/>
                </a:solidFill>
                <a:effectLst/>
                <a:latin typeface="TwitterChirp"/>
              </a:rPr>
              <a:t>HAVV total transactions erratic</a:t>
            </a:r>
            <a:r>
              <a:rPr lang="en-US" b="0" i="0" u="none" strike="noStrike">
                <a:solidFill>
                  <a:srgbClr val="0F1419"/>
                </a:solidFill>
                <a:effectLst/>
                <a:latin typeface="TwitterChirp"/>
              </a:rPr>
              <a:t> but trending upward in 2023-2024 in AZ? </a:t>
            </a:r>
          </a:p>
          <a:p>
            <a:pPr algn="l"/>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AZ has some </a:t>
            </a:r>
            <a:r>
              <a:rPr lang="en-US" b="1" i="0" u="none" strike="noStrike">
                <a:solidFill>
                  <a:srgbClr val="0F1419"/>
                </a:solidFill>
                <a:effectLst/>
                <a:latin typeface="TwitterChirp"/>
              </a:rPr>
              <a:t>large swings in nonmatching rates</a:t>
            </a:r>
            <a:r>
              <a:rPr lang="en-US" b="0" i="0" u="none" strike="noStrike">
                <a:solidFill>
                  <a:srgbClr val="0F1419"/>
                </a:solidFill>
                <a:effectLst/>
                <a:latin typeface="TwitterChirp"/>
              </a:rPr>
              <a:t> since mid-2022. Sometimes lower in late 2023 than 2022, but steadily increasing. </a:t>
            </a:r>
          </a:p>
          <a:p>
            <a:pPr algn="l"/>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Social Security’s HAVV seems to be designed so problems cannot be traced to their source. </a:t>
            </a:r>
            <a:r>
              <a:rPr lang="en-US" b="0" i="0" u="none" strike="noStrike">
                <a:solidFill>
                  <a:srgbClr val="1D9BF0"/>
                </a:solidFill>
                <a:effectLst/>
                <a:latin typeface="inherit"/>
                <a:hlinkClick r:id="rId10"/>
              </a:rPr>
              <a:t>https://</a:t>
            </a:r>
            <a:r>
              <a:rPr lang="en-US" b="0" i="0" u="none" strike="noStrike">
                <a:solidFill>
                  <a:srgbClr val="1D9BF0"/>
                </a:solidFill>
                <a:effectLst/>
                <a:latin typeface="TwitterChirp"/>
                <a:hlinkClick r:id="rId10"/>
              </a:rPr>
              <a:t>watchdoglab.substack.com/p/questions-ab</a:t>
            </a:r>
            <a:r>
              <a:rPr lang="en-US" b="0" i="0" u="none" strike="noStrike">
                <a:solidFill>
                  <a:srgbClr val="1D9BF0"/>
                </a:solidFill>
                <a:effectLst/>
                <a:latin typeface="inherit"/>
                <a:hlinkClick r:id="rId10"/>
              </a:rPr>
              <a:t>out-help-america-vote</a:t>
            </a:r>
            <a:r>
              <a:rPr lang="en-US" b="0" i="0" u="none" strike="noStrike">
                <a:solidFill>
                  <a:srgbClr val="1D9BF0"/>
                </a:solidFill>
                <a:effectLst/>
                <a:latin typeface="TwitterChirp"/>
                <a:hlinkClick r:id="rId10"/>
              </a:rPr>
              <a:t>…</a:t>
            </a:r>
            <a:endParaRPr lang="en-US" b="0" i="0" u="none" strike="noStrike">
              <a:solidFill>
                <a:srgbClr val="0F1419"/>
              </a:solidFill>
              <a:effectLst/>
              <a:latin typeface="TwitterChirp"/>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a:solidFill>
                <a:srgbClr val="000000"/>
              </a:solidFill>
              <a:effectLst/>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endParaRPr lang="en-US"/>
          </a:p>
          <a:p>
            <a:r>
              <a:rPr lang="en-US"/>
              <a:t>Joined ERIC:  https://electionacademy.lib.umn.edu/2018/01/02/arizona-becomes-latest-state-to-join-eric/</a:t>
            </a:r>
          </a:p>
          <a:p>
            <a:endParaRPr lang="en-US"/>
          </a:p>
          <a:p>
            <a:pPr algn="l"/>
            <a:r>
              <a:rPr lang="en-US" b="0" i="0" u="none" strike="noStrike">
                <a:solidFill>
                  <a:srgbClr val="0F1419"/>
                </a:solidFill>
                <a:effectLst/>
                <a:latin typeface="TwitterChirp"/>
              </a:rPr>
              <a:t>The Arizona  2024 HAVV transactions to date (2024-08-31) are 1,366,942, which is already higher than their 2023 total 909,380. </a:t>
            </a:r>
            <a:r>
              <a:rPr lang="en-US" b="0" i="0" u="none" strike="noStrike">
                <a:solidFill>
                  <a:srgbClr val="1D9BF0"/>
                </a:solidFill>
                <a:effectLst/>
                <a:latin typeface="TwitterChirp"/>
                <a:hlinkClick r:id="rId5"/>
              </a:rPr>
              <a:t>@WallStreetApes</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6"/>
              </a:rPr>
              <a:t>@EIwatchdogs</a:t>
            </a:r>
            <a:endParaRPr lang="en-US" b="0" i="0" u="none" strike="noStrike">
              <a:solidFill>
                <a:srgbClr val="0F1419"/>
              </a:solidFill>
              <a:effectLst/>
              <a:latin typeface="TwitterChirp"/>
            </a:endParaRP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13</a:t>
            </a:fld>
            <a:endParaRPr lang="en-US"/>
          </a:p>
        </p:txBody>
      </p:sp>
    </p:spTree>
    <p:extLst>
      <p:ext uri="{BB962C8B-B14F-4D97-AF65-F5344CB8AC3E}">
        <p14:creationId xmlns:p14="http://schemas.microsoft.com/office/powerpoint/2010/main" val="24456710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14</a:t>
            </a:fld>
            <a:endParaRPr lang="en-US"/>
          </a:p>
        </p:txBody>
      </p:sp>
    </p:spTree>
    <p:extLst>
      <p:ext uri="{BB962C8B-B14F-4D97-AF65-F5344CB8AC3E}">
        <p14:creationId xmlns:p14="http://schemas.microsoft.com/office/powerpoint/2010/main" val="25875524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Timelines are NOT QUITE aligned between the three charts.  [Difficult problem to fix for now.]</a:t>
            </a:r>
          </a:p>
        </p:txBody>
      </p:sp>
      <p:sp>
        <p:nvSpPr>
          <p:cNvPr id="4" name="Slide Number Placeholder 3"/>
          <p:cNvSpPr>
            <a:spLocks noGrp="1"/>
          </p:cNvSpPr>
          <p:nvPr>
            <p:ph type="sldNum" sz="quarter" idx="5"/>
          </p:nvPr>
        </p:nvSpPr>
        <p:spPr/>
        <p:txBody>
          <a:bodyPr/>
          <a:lstStyle/>
          <a:p>
            <a:fld id="{66A7EE91-8A5D-4DA3-B4EE-0638020CEB35}" type="slidenum">
              <a:rPr lang="en-US" smtClean="0"/>
              <a:t>15</a:t>
            </a:fld>
            <a:endParaRPr lang="en-US"/>
          </a:p>
        </p:txBody>
      </p:sp>
    </p:spTree>
    <p:extLst>
      <p:ext uri="{BB962C8B-B14F-4D97-AF65-F5344CB8AC3E}">
        <p14:creationId xmlns:p14="http://schemas.microsoft.com/office/powerpoint/2010/main" val="4209382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2024-09-21  https://x.com/EarlGlynn/status/1837578130493771881</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Voter registrations through the DMV are “checked” via the Help America Vote Verification (#HAVV) system. https://www.ssa.gov/open/havv/</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For the week ending Sept. 14, Colorado set its highest HAVV weekly transaction rate since 2016.</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Since 2022 about 35% of Colorado’s HAVV transactions do not match any Social Security records.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algn="l"/>
            <a:r>
              <a:rPr lang="en-US">
                <a:solidFill>
                  <a:srgbClr val="363737"/>
                </a:solidFill>
                <a:highlight>
                  <a:srgbClr val="FFFFFF"/>
                </a:highlight>
                <a:latin typeface="Spectral"/>
              </a:rPr>
              <a:t>Before 2022 Colorado’s HAVV reporting was not weekly, with sporadic and often monthly reports.</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Colorado is a member </a:t>
            </a:r>
            <a:r>
              <a:rPr lang="en-US" b="0">
                <a:solidFill>
                  <a:srgbClr val="363737"/>
                </a:solidFill>
                <a:highlight>
                  <a:srgbClr val="FFFFFF"/>
                </a:highlight>
                <a:latin typeface="Spectral"/>
              </a:rPr>
              <a:t>of </a:t>
            </a:r>
            <a:r>
              <a:rPr lang="en-US" sz="1200" b="0" kern="100">
                <a:effectLst/>
                <a:latin typeface="Calibri" panose="020F0502020204030204" pitchFamily="34" charset="0"/>
                <a:ea typeface="Calibri" panose="020F0502020204030204" pitchFamily="34" charset="0"/>
                <a:cs typeface="Times New Roman" panose="02020603050405020304" pitchFamily="18" charset="0"/>
              </a:rPr>
              <a:t>Electronic Registration Information Center (@ERICstates_info).</a:t>
            </a:r>
            <a:endParaRPr lang="pt-BR" b="0"/>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16</a:t>
            </a:fld>
            <a:endParaRPr lang="en-US"/>
          </a:p>
        </p:txBody>
      </p:sp>
    </p:spTree>
    <p:extLst>
      <p:ext uri="{BB962C8B-B14F-4D97-AF65-F5344CB8AC3E}">
        <p14:creationId xmlns:p14="http://schemas.microsoft.com/office/powerpoint/2010/main" val="3950311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17</a:t>
            </a:fld>
            <a:endParaRPr lang="en-US"/>
          </a:p>
        </p:txBody>
      </p:sp>
    </p:spTree>
    <p:extLst>
      <p:ext uri="{BB962C8B-B14F-4D97-AF65-F5344CB8AC3E}">
        <p14:creationId xmlns:p14="http://schemas.microsoft.com/office/powerpoint/2010/main" val="1844399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Not very active</a:t>
            </a:r>
          </a:p>
        </p:txBody>
      </p:sp>
      <p:sp>
        <p:nvSpPr>
          <p:cNvPr id="4" name="Slide Number Placeholder 3"/>
          <p:cNvSpPr>
            <a:spLocks noGrp="1"/>
          </p:cNvSpPr>
          <p:nvPr>
            <p:ph type="sldNum" sz="quarter" idx="5"/>
          </p:nvPr>
        </p:nvSpPr>
        <p:spPr/>
        <p:txBody>
          <a:bodyPr/>
          <a:lstStyle/>
          <a:p>
            <a:fld id="{66A7EE91-8A5D-4DA3-B4EE-0638020CEB35}" type="slidenum">
              <a:rPr lang="en-US" smtClean="0"/>
              <a:t>18</a:t>
            </a:fld>
            <a:endParaRPr lang="en-US"/>
          </a:p>
        </p:txBody>
      </p:sp>
    </p:spTree>
    <p:extLst>
      <p:ext uri="{BB962C8B-B14F-4D97-AF65-F5344CB8AC3E}">
        <p14:creationId xmlns:p14="http://schemas.microsoft.com/office/powerpoint/2010/main" val="39071486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Not active</a:t>
            </a:r>
          </a:p>
        </p:txBody>
      </p:sp>
      <p:sp>
        <p:nvSpPr>
          <p:cNvPr id="4" name="Slide Number Placeholder 3"/>
          <p:cNvSpPr>
            <a:spLocks noGrp="1"/>
          </p:cNvSpPr>
          <p:nvPr>
            <p:ph type="sldNum" sz="quarter" idx="5"/>
          </p:nvPr>
        </p:nvSpPr>
        <p:spPr/>
        <p:txBody>
          <a:bodyPr/>
          <a:lstStyle/>
          <a:p>
            <a:fld id="{66A7EE91-8A5D-4DA3-B4EE-0638020CEB35}" type="slidenum">
              <a:rPr lang="en-US" smtClean="0"/>
              <a:t>19</a:t>
            </a:fld>
            <a:endParaRPr lang="en-US"/>
          </a:p>
        </p:txBody>
      </p:sp>
    </p:spTree>
    <p:extLst>
      <p:ext uri="{BB962C8B-B14F-4D97-AF65-F5344CB8AC3E}">
        <p14:creationId xmlns:p14="http://schemas.microsoft.com/office/powerpoint/2010/main" val="1482845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20</a:t>
            </a:fld>
            <a:endParaRPr lang="en-US"/>
          </a:p>
        </p:txBody>
      </p:sp>
    </p:spTree>
    <p:extLst>
      <p:ext uri="{BB962C8B-B14F-4D97-AF65-F5344CB8AC3E}">
        <p14:creationId xmlns:p14="http://schemas.microsoft.com/office/powerpoint/2010/main" val="13727815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Georgia is a member of ERIC:  https://ericstates.org/about/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2024-09-26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https://x.com/EarlGlynn/status/1839427225356992619</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New Help America Voter Verification (#HAVV) data released by Social Security </a:t>
            </a:r>
            <a:r>
              <a:rPr lang="en-US" b="0" i="0">
                <a:solidFill>
                  <a:srgbClr val="0F1419"/>
                </a:solidFill>
                <a:effectLst/>
                <a:latin typeface="TwitterChirp"/>
              </a:rPr>
              <a:t>Administration</a:t>
            </a:r>
            <a:r>
              <a:rPr lang="pt-BR"/>
              <a:t> for week ending Sept. 21.</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algn="l"/>
            <a:r>
              <a:rPr lang="en-US"/>
              <a:t>In Georgia for </a:t>
            </a:r>
            <a:r>
              <a:rPr lang="en-US" b="1"/>
              <a:t>fourth consecutive week </a:t>
            </a:r>
            <a:r>
              <a:rPr lang="en-US"/>
              <a:t>the HAVV transaction mismatch with Social Security records has been 70% or higher.  For all of 2024 nearly half of transactions have not matched.  @RealAmVoice </a:t>
            </a:r>
            <a:r>
              <a:rPr lang="en-US" b="0" i="0" u="none" strike="noStrike">
                <a:solidFill>
                  <a:srgbClr val="1D9BF0"/>
                </a:solidFill>
                <a:effectLst/>
                <a:latin typeface="TwitterChirp"/>
              </a:rPr>
              <a:t>@EIWatchdogs @VoterGA @GAballots</a:t>
            </a:r>
          </a:p>
          <a:p>
            <a:pPr algn="l"/>
            <a:endParaRPr lang="en-US" b="0" i="0" u="none" strike="noStrike">
              <a:solidFill>
                <a:srgbClr val="1D9BF0"/>
              </a:solidFill>
              <a:effectLst/>
              <a:latin typeface="TwitterChirp"/>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a:t>Georgia is a member of ERIC:  https://ericstates.org/about/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2024-09-11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https://x.com/EarlGlynn/status/1833912114324631606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a:solidFill>
                <a:srgbClr val="000000"/>
              </a:solidFill>
              <a:effectLst/>
              <a:latin typeface="Times New Roman" panose="02020603050405020304" pitchFamily="18" charset="0"/>
            </a:endParaRPr>
          </a:p>
          <a:p>
            <a:pPr algn="l"/>
            <a:r>
              <a:rPr lang="en-US" b="0" i="0" u="none" strike="noStrike">
                <a:solidFill>
                  <a:srgbClr val="0F1419"/>
                </a:solidFill>
                <a:effectLst/>
                <a:latin typeface="TwitterChirp"/>
              </a:rPr>
              <a:t>Social Security just dropped the latest Help America Vote Verification (</a:t>
            </a:r>
            <a:r>
              <a:rPr lang="en-US" b="0" i="0" u="none" strike="noStrike">
                <a:solidFill>
                  <a:srgbClr val="1D9BF0"/>
                </a:solidFill>
                <a:effectLst/>
                <a:latin typeface="TwitterChirp"/>
                <a:hlinkClick r:id="rId3"/>
              </a:rPr>
              <a:t>#HAVV</a:t>
            </a:r>
            <a:r>
              <a:rPr lang="en-US" b="0" i="0" u="none" strike="noStrike">
                <a:solidFill>
                  <a:srgbClr val="0F1419"/>
                </a:solidFill>
                <a:effectLst/>
                <a:latin typeface="TwitterChirp"/>
              </a:rPr>
              <a:t>) Data for week ending Sept. 7. </a:t>
            </a:r>
            <a:r>
              <a:rPr lang="en-US" b="0" i="0" u="none" strike="noStrike">
                <a:solidFill>
                  <a:srgbClr val="1D9BF0"/>
                </a:solidFill>
                <a:effectLst/>
                <a:latin typeface="TwitterChirp"/>
                <a:hlinkClick r:id="rId4"/>
              </a:rPr>
              <a:t>@GaSecofState</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5"/>
              </a:rPr>
              <a:t>@Eiwatchdogs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6"/>
              </a:rPr>
              <a:t>@HonestElections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7"/>
              </a:rPr>
              <a:t>#gapol</a:t>
            </a:r>
            <a:r>
              <a:rPr lang="en-US" b="0" i="0" u="none" strike="noStrike">
                <a:solidFill>
                  <a:srgbClr val="0F1419"/>
                </a:solidFill>
                <a:effectLst/>
                <a:latin typeface="TwitterChirp"/>
              </a:rPr>
              <a:t> </a:t>
            </a:r>
            <a:r>
              <a:rPr lang="en-US" b="0" i="0" u="none" strike="noStrike">
                <a:solidFill>
                  <a:srgbClr val="1D9BF0"/>
                </a:solidFill>
                <a:effectLst/>
                <a:latin typeface="TwitterChirp"/>
                <a:hlinkClick r:id="rId8"/>
              </a:rPr>
              <a:t>@VoterGa</a:t>
            </a:r>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is the nonmatch rate in Georgia hovering around 80% the last two weeks, and is about 46% for all of 2024?</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2024-09-05  </a:t>
            </a:r>
            <a:r>
              <a:rPr lang="en-US" b="0" i="0">
                <a:solidFill>
                  <a:srgbClr val="000000"/>
                </a:solidFill>
                <a:effectLst/>
                <a:latin typeface="Times New Roman" panose="02020603050405020304" pitchFamily="18" charset="0"/>
              </a:rPr>
              <a:t>https://x.com/EarlGlynn/status/1820559366476755144</a:t>
            </a:r>
          </a:p>
          <a:p>
            <a:pPr algn="l"/>
            <a:r>
              <a:rPr lang="en-US" b="0" i="0" u="none" strike="noStrike">
                <a:solidFill>
                  <a:srgbClr val="0F1419"/>
                </a:solidFill>
                <a:effectLst/>
                <a:latin typeface="TwitterChirp"/>
              </a:rPr>
              <a:t>Does anyone in Georgia understand Help America Vote Verification (HAVV) data? @EINwatchdogs </a:t>
            </a:r>
            <a:r>
              <a:rPr lang="en-US" b="0" i="0" u="none" strike="noStrike">
                <a:solidFill>
                  <a:srgbClr val="1D9BF0"/>
                </a:solidFill>
                <a:effectLst/>
                <a:latin typeface="TwitterChirp"/>
                <a:hlinkClick r:id="rId9"/>
              </a:rPr>
              <a:t>@HonestElections</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7"/>
              </a:rPr>
              <a:t>#gapol</a:t>
            </a:r>
            <a:r>
              <a:rPr lang="en-US" b="0" i="0" u="none" strike="noStrike">
                <a:solidFill>
                  <a:srgbClr val="0F1419"/>
                </a:solidFill>
                <a:effectLst/>
                <a:latin typeface="TwitterChirp"/>
              </a:rPr>
              <a:t> </a:t>
            </a:r>
            <a:r>
              <a:rPr lang="en-US" b="0" i="0" u="none" strike="noStrike">
                <a:solidFill>
                  <a:srgbClr val="1D9BF0"/>
                </a:solidFill>
                <a:effectLst/>
                <a:latin typeface="TwitterChirp"/>
                <a:hlinkClick r:id="rId8"/>
              </a:rPr>
              <a:t>@VoterGa</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10"/>
              </a:rPr>
              <a:t>@RepMTG</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3"/>
              </a:rPr>
              <a:t>#HAVV</a:t>
            </a:r>
            <a:r>
              <a:rPr lang="en-US" b="0" i="0" u="none" strike="noStrike">
                <a:solidFill>
                  <a:srgbClr val="0F1419"/>
                </a:solidFill>
                <a:effectLst/>
                <a:latin typeface="TwitterChirp"/>
              </a:rPr>
              <a:t> </a:t>
            </a:r>
          </a:p>
          <a:p>
            <a:pPr algn="l"/>
            <a:endParaRPr lang="en-US" b="0" i="0" u="none" strike="noStrike">
              <a:solidFill>
                <a:srgbClr val="0F1419"/>
              </a:solidFill>
              <a:effectLst/>
              <a:latin typeface="TwitterChirp"/>
            </a:endParaRPr>
          </a:p>
          <a:p>
            <a:pPr algn="l"/>
            <a:r>
              <a:rPr lang="en-US" b="1" i="0" u="none" strike="noStrike">
                <a:solidFill>
                  <a:srgbClr val="0F1419"/>
                </a:solidFill>
                <a:effectLst/>
                <a:latin typeface="TwitterChirp"/>
              </a:rPr>
              <a:t>What happened in July 2019 in Georgia? </a:t>
            </a:r>
            <a:r>
              <a:rPr lang="en-US" b="0" i="0" u="none" strike="noStrike">
                <a:solidFill>
                  <a:srgbClr val="0F1419"/>
                </a:solidFill>
                <a:effectLst/>
                <a:latin typeface="TwitterChirp"/>
              </a:rPr>
              <a:t>The HAVV transaction rate spiked at 85,000 and 93,000 for two weeks. In the first of those weeks there was a 99% nonmatch rate and a 9% match with deceased rate. How can there be a 99% nonmatch on so many HAVV transactions? Why is the nonmatch rate starting in late 2023 much higher than early 2023? What changed? </a:t>
            </a:r>
          </a:p>
          <a:p>
            <a:pPr algn="l"/>
            <a:endParaRPr lang="en-US" b="0" i="0" u="none" strike="noStrike">
              <a:solidFill>
                <a:srgbClr val="0F1419"/>
              </a:solidFill>
              <a:effectLst/>
              <a:latin typeface="TwitterChirp"/>
            </a:endParaRPr>
          </a:p>
          <a:p>
            <a:pPr algn="l"/>
            <a:r>
              <a:rPr lang="en-US" b="1" i="0" u="none" strike="noStrike">
                <a:solidFill>
                  <a:srgbClr val="0F1419"/>
                </a:solidFill>
                <a:effectLst/>
                <a:latin typeface="TwitterChirp"/>
              </a:rPr>
              <a:t>Questions about Help America Vote Verification data in many states.</a:t>
            </a:r>
            <a:r>
              <a:rPr lang="en-US" b="0" i="0" u="none" strike="noStrike">
                <a:solidFill>
                  <a:srgbClr val="0F1419"/>
                </a:solidFill>
                <a:effectLst/>
                <a:latin typeface="TwitterChirp"/>
              </a:rPr>
              <a:t> </a:t>
            </a:r>
            <a:r>
              <a:rPr lang="en-US" b="0" i="1" u="none" strike="noStrike">
                <a:solidFill>
                  <a:srgbClr val="0F1419"/>
                </a:solidFill>
                <a:effectLst/>
                <a:latin typeface="TwitterChirp"/>
              </a:rPr>
              <a:t>Why does the Social Security Administration often have difficulties verifying new voter registration applicants? Why do so many matches for new applications show deceased</a:t>
            </a:r>
            <a:r>
              <a:rPr lang="en-US" b="0" i="0" u="none" strike="noStrike">
                <a:solidFill>
                  <a:srgbClr val="0F1419"/>
                </a:solidFill>
                <a:effectLst/>
                <a:latin typeface="TwitterChirp"/>
              </a:rPr>
              <a:t> </a:t>
            </a:r>
            <a:r>
              <a:rPr lang="en-US" b="0" i="0" u="none" strike="noStrike">
                <a:solidFill>
                  <a:srgbClr val="1D9BF0"/>
                </a:solidFill>
                <a:effectLst/>
                <a:latin typeface="inherit"/>
                <a:hlinkClick r:id="rId11"/>
              </a:rPr>
              <a:t>https://</a:t>
            </a:r>
            <a:r>
              <a:rPr lang="en-US" b="0" i="0" u="none" strike="noStrike">
                <a:solidFill>
                  <a:srgbClr val="1D9BF0"/>
                </a:solidFill>
                <a:effectLst/>
                <a:latin typeface="TwitterChirp"/>
                <a:hlinkClick r:id="rId11"/>
              </a:rPr>
              <a:t>watchdoglab.substack.com/p/questions-ab</a:t>
            </a:r>
            <a:r>
              <a:rPr lang="en-US" b="0" i="0" u="none" strike="noStrike">
                <a:solidFill>
                  <a:srgbClr val="1D9BF0"/>
                </a:solidFill>
                <a:effectLst/>
                <a:latin typeface="inherit"/>
                <a:hlinkClick r:id="rId11"/>
              </a:rPr>
              <a:t>out-help-america-vote</a:t>
            </a:r>
            <a:endParaRPr lang="en-US" b="0" i="0" u="none" strike="noStrike">
              <a:solidFill>
                <a:srgbClr val="1D9BF0"/>
              </a:solidFill>
              <a:effectLst/>
              <a:latin typeface="inherit"/>
            </a:endParaRPr>
          </a:p>
          <a:p>
            <a:pPr algn="l"/>
            <a:endParaRPr lang="en-US" b="0" i="0" u="none" strike="noStrike">
              <a:solidFill>
                <a:srgbClr val="1D9BF0"/>
              </a:solidFill>
              <a:effectLst/>
              <a:latin typeface="inherit"/>
            </a:endParaRPr>
          </a:p>
          <a:p>
            <a:pPr algn="l"/>
            <a:r>
              <a:rPr lang="en-US" b="0" i="0" u="none" strike="noStrike">
                <a:solidFill>
                  <a:srgbClr val="1D9BF0"/>
                </a:solidFill>
                <a:effectLst/>
                <a:latin typeface="inherit"/>
              </a:rPr>
              <a:t>2024-09-08  </a:t>
            </a:r>
            <a:r>
              <a:rPr lang="en-US" b="0" i="0">
                <a:solidFill>
                  <a:srgbClr val="000000"/>
                </a:solidFill>
                <a:effectLst/>
                <a:latin typeface="Times New Roman" panose="02020603050405020304" pitchFamily="18" charset="0"/>
              </a:rPr>
              <a:t>https://x.com/EarlGlynn/status/1832855998354084293</a:t>
            </a:r>
            <a:endParaRPr lang="en-US" b="0" i="0" u="none" strike="noStrike">
              <a:solidFill>
                <a:srgbClr val="1D9BF0"/>
              </a:solidFill>
              <a:effectLst/>
              <a:latin typeface="inherit"/>
            </a:endParaRPr>
          </a:p>
          <a:p>
            <a:pPr algn="l"/>
            <a:r>
              <a:rPr lang="en-US" b="0" i="0" u="none" strike="noStrike">
                <a:solidFill>
                  <a:srgbClr val="0F1419"/>
                </a:solidFill>
                <a:effectLst/>
                <a:latin typeface="TwitterChirp"/>
              </a:rPr>
              <a:t>In the week ending Aug 31, Georgia's Help America Voter Verification (HAVV) nonmatch rate was 81.2% through DMV voter registrations. This was the 7th week in 2024 with over 50% nonmatches. </a:t>
            </a:r>
            <a:r>
              <a:rPr lang="en-US" b="0" i="0" u="none" strike="noStrike">
                <a:solidFill>
                  <a:srgbClr val="1D9BF0"/>
                </a:solidFill>
                <a:effectLst/>
                <a:latin typeface="TwitterChirp"/>
                <a:hlinkClick r:id="rId5"/>
              </a:rPr>
              <a:t>@Eiwatchdogs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12"/>
              </a:rPr>
              <a:t>@VoteGA</a:t>
            </a:r>
            <a:endParaRPr lang="en-US" b="0" i="0" u="none" strike="noStrike">
              <a:solidFill>
                <a:srgbClr val="1D9BF0"/>
              </a:solidFill>
              <a:effectLst/>
              <a:latin typeface="TwitterChirp"/>
            </a:endParaRP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is the HAVV system designed so that it's not possible to see where the nonmatches are occurring?</a:t>
            </a:r>
            <a:endParaRPr lang="en-US" b="0" i="0" u="none" strike="noStrike">
              <a:solidFill>
                <a:srgbClr val="1D9BF0"/>
              </a:solidFill>
              <a:effectLst/>
              <a:latin typeface="inherit"/>
            </a:endParaRPr>
          </a:p>
          <a:p>
            <a:pPr algn="l"/>
            <a:endParaRPr lang="pt-BR"/>
          </a:p>
          <a:p>
            <a:pPr algn="l"/>
            <a:r>
              <a:rPr lang="pt-BR"/>
              <a:t>2024-09-05  </a:t>
            </a:r>
            <a:r>
              <a:rPr lang="en-US" b="0" i="0">
                <a:solidFill>
                  <a:srgbClr val="000000"/>
                </a:solidFill>
                <a:effectLst/>
                <a:latin typeface="Times New Roman" panose="02020603050405020304" pitchFamily="18" charset="0"/>
              </a:rPr>
              <a:t>https://x.com/EarlGlynn/status/1820559366476755144</a:t>
            </a:r>
            <a:endParaRPr lang="pt-BR" b="0" i="0">
              <a:solidFill>
                <a:srgbClr val="000000"/>
              </a:solidFill>
              <a:effectLst/>
              <a:latin typeface="Times New Roman" panose="02020603050405020304" pitchFamily="18" charset="0"/>
            </a:endParaRPr>
          </a:p>
          <a:p>
            <a:pPr algn="l"/>
            <a:r>
              <a:rPr lang="en-US" b="0" i="0" u="none" strike="noStrike">
                <a:solidFill>
                  <a:srgbClr val="0F1419"/>
                </a:solidFill>
                <a:effectLst/>
                <a:latin typeface="TwitterChirp"/>
              </a:rPr>
              <a:t>Does anyone in Georgia understand Help America Vote Verification (HAVV) data? @EINwatchdogs </a:t>
            </a:r>
            <a:r>
              <a:rPr lang="en-US" b="0" i="0" u="none" strike="noStrike">
                <a:solidFill>
                  <a:srgbClr val="1D9BF0"/>
                </a:solidFill>
                <a:effectLst/>
                <a:latin typeface="TwitterChirp"/>
                <a:hlinkClick r:id="rId9"/>
              </a:rPr>
              <a:t>@HonestElections</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7"/>
              </a:rPr>
              <a:t>#gapol</a:t>
            </a:r>
            <a:r>
              <a:rPr lang="en-US" b="0" i="0" u="none" strike="noStrike">
                <a:solidFill>
                  <a:srgbClr val="0F1419"/>
                </a:solidFill>
                <a:effectLst/>
                <a:latin typeface="TwitterChirp"/>
              </a:rPr>
              <a:t> </a:t>
            </a:r>
            <a:r>
              <a:rPr lang="en-US" b="0" i="0" u="none" strike="noStrike">
                <a:solidFill>
                  <a:srgbClr val="1D9BF0"/>
                </a:solidFill>
                <a:effectLst/>
                <a:latin typeface="TwitterChirp"/>
                <a:hlinkClick r:id="rId8"/>
              </a:rPr>
              <a:t>@VoterGa</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10"/>
              </a:rPr>
              <a:t>@RepMTG</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3"/>
              </a:rPr>
              <a:t>#HAVV</a:t>
            </a:r>
            <a:r>
              <a:rPr lang="en-US" b="0" i="0" u="none" strike="noStrike">
                <a:solidFill>
                  <a:srgbClr val="0F1419"/>
                </a:solidFill>
                <a:effectLst/>
                <a:latin typeface="TwitterChirp"/>
              </a:rPr>
              <a:t> </a:t>
            </a:r>
          </a:p>
          <a:p>
            <a:pPr algn="l"/>
            <a:endParaRPr lang="en-US" b="0" i="0" u="none" strike="noStrike">
              <a:solidFill>
                <a:srgbClr val="0F1419"/>
              </a:solidFill>
              <a:effectLst/>
              <a:latin typeface="TwitterChirp"/>
            </a:endParaRPr>
          </a:p>
          <a:p>
            <a:pPr algn="l"/>
            <a:r>
              <a:rPr lang="en-US" b="1" i="0" u="none" strike="noStrike">
                <a:solidFill>
                  <a:srgbClr val="0F1419"/>
                </a:solidFill>
                <a:effectLst/>
                <a:latin typeface="TwitterChirp"/>
              </a:rPr>
              <a:t>What happened in July 2019 in Georgia? </a:t>
            </a:r>
            <a:r>
              <a:rPr lang="en-US" b="0" i="0" u="none" strike="noStrike">
                <a:solidFill>
                  <a:srgbClr val="0F1419"/>
                </a:solidFill>
                <a:effectLst/>
                <a:latin typeface="TwitterChirp"/>
              </a:rPr>
              <a:t>The HAVV transaction rate spiked at 85,000 and 93,000 for two weeks. In the first of those weeks there was a 99% nonmatch rate and a 9% match with deceased rate. How can there be a 99% nonmatch on so many HAVV transactions? </a:t>
            </a:r>
          </a:p>
          <a:p>
            <a:pPr algn="l"/>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Why is the nonmatch rate starting in late 2023 much higher than early 2023? What changed? </a:t>
            </a:r>
          </a:p>
          <a:p>
            <a:pPr algn="l"/>
            <a:endParaRPr lang="en-US" b="0" i="0" u="none" strike="noStrike">
              <a:solidFill>
                <a:srgbClr val="0F1419"/>
              </a:solidFill>
              <a:effectLst/>
              <a:latin typeface="TwitterChirp"/>
            </a:endParaRPr>
          </a:p>
          <a:p>
            <a:pPr algn="l"/>
            <a:r>
              <a:rPr lang="en-US" b="1" i="0" u="none" strike="noStrike">
                <a:solidFill>
                  <a:srgbClr val="0F1419"/>
                </a:solidFill>
                <a:effectLst/>
                <a:latin typeface="TwitterChirp"/>
              </a:rPr>
              <a:t>Questions about Help America Vote Verification data in many states.</a:t>
            </a:r>
            <a:r>
              <a:rPr lang="en-US" b="0" i="0" u="none" strike="noStrike">
                <a:solidFill>
                  <a:srgbClr val="0F1419"/>
                </a:solidFill>
                <a:effectLst/>
                <a:latin typeface="TwitterChirp"/>
              </a:rPr>
              <a:t> </a:t>
            </a:r>
            <a:r>
              <a:rPr lang="en-US" b="0" i="1" u="none" strike="noStrike">
                <a:solidFill>
                  <a:srgbClr val="0F1419"/>
                </a:solidFill>
                <a:effectLst/>
                <a:latin typeface="TwitterChirp"/>
              </a:rPr>
              <a:t>Why does the Social Security Administration often have difficulties verifying new voter registration applicants? Why do so many matches for new applications show deceased</a:t>
            </a:r>
            <a:r>
              <a:rPr lang="en-US" b="0" i="0" u="none" strike="noStrike">
                <a:solidFill>
                  <a:srgbClr val="0F1419"/>
                </a:solidFill>
                <a:effectLst/>
                <a:latin typeface="TwitterChirp"/>
              </a:rPr>
              <a:t> </a:t>
            </a:r>
            <a:r>
              <a:rPr lang="en-US" b="0" i="0" u="none" strike="noStrike">
                <a:solidFill>
                  <a:srgbClr val="1D9BF0"/>
                </a:solidFill>
                <a:effectLst/>
                <a:latin typeface="inherit"/>
                <a:hlinkClick r:id="rId11"/>
              </a:rPr>
              <a:t>https://</a:t>
            </a:r>
            <a:r>
              <a:rPr lang="en-US" b="0" i="0" u="none" strike="noStrike">
                <a:solidFill>
                  <a:srgbClr val="1D9BF0"/>
                </a:solidFill>
                <a:effectLst/>
                <a:latin typeface="TwitterChirp"/>
                <a:hlinkClick r:id="rId11"/>
              </a:rPr>
              <a:t>watchdoglab.substack.com/p/questions-ab</a:t>
            </a:r>
            <a:r>
              <a:rPr lang="en-US" b="0" i="0" u="none" strike="noStrike">
                <a:solidFill>
                  <a:srgbClr val="1D9BF0"/>
                </a:solidFill>
                <a:effectLst/>
                <a:latin typeface="inherit"/>
                <a:hlinkClick r:id="rId11"/>
              </a:rPr>
              <a:t>out-help-america-vote</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2024-08-18  </a:t>
            </a:r>
            <a:r>
              <a:rPr lang="en-US" b="0" i="0">
                <a:solidFill>
                  <a:srgbClr val="000000"/>
                </a:solidFill>
                <a:effectLst/>
                <a:latin typeface="Times New Roman" panose="02020603050405020304" pitchFamily="18" charset="0"/>
              </a:rPr>
              <a:t>https://x.com/EarlGlynn/status/1825196908643512792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F1419"/>
                </a:solidFill>
                <a:effectLst/>
                <a:latin typeface="TwitterChirp"/>
              </a:rPr>
              <a:t>Or how did 96% of transactions in Georgia non match in July 2019 with 9% matching deceased records?</a:t>
            </a:r>
            <a:endParaRPr lang="pt-BR"/>
          </a:p>
          <a:p>
            <a:endParaRPr lang="pt-BR"/>
          </a:p>
          <a:p>
            <a:r>
              <a:rPr lang="pt-BR"/>
              <a:t>2024-08-05 </a:t>
            </a:r>
            <a:r>
              <a:rPr lang="en-US" b="0" i="0">
                <a:solidFill>
                  <a:srgbClr val="000000"/>
                </a:solidFill>
                <a:effectLst/>
                <a:highlight>
                  <a:srgbClr val="FFFFFF"/>
                </a:highlight>
                <a:latin typeface="Times New Roman" panose="02020603050405020304" pitchFamily="18" charset="0"/>
              </a:rPr>
              <a:t>https://x.com/EarlGlynn/status/1820559366476755144  </a:t>
            </a:r>
          </a:p>
          <a:p>
            <a:endParaRPr lang="en-US" b="0" i="0">
              <a:solidFill>
                <a:srgbClr val="000000"/>
              </a:solidFill>
              <a:effectLst/>
              <a:highlight>
                <a:srgbClr val="FFFFFF"/>
              </a:highlight>
              <a:latin typeface="Times New Roman" panose="02020603050405020304" pitchFamily="18" charset="0"/>
            </a:endParaRPr>
          </a:p>
          <a:p>
            <a:pPr algn="l"/>
            <a:r>
              <a:rPr lang="en-US" b="0" i="0" u="none" strike="noStrike">
                <a:solidFill>
                  <a:srgbClr val="0F1419"/>
                </a:solidFill>
                <a:effectLst/>
                <a:latin typeface="TwitterChirp"/>
              </a:rPr>
              <a:t>Does anyone in Georgia understand Help America Vote Verification (HAVV) data? @EINwatchdogs </a:t>
            </a:r>
            <a:r>
              <a:rPr lang="en-US" b="0" i="0" u="none" strike="noStrike">
                <a:solidFill>
                  <a:srgbClr val="1D9BF0"/>
                </a:solidFill>
                <a:effectLst/>
                <a:latin typeface="TwitterChirp"/>
                <a:hlinkClick r:id="rId9"/>
              </a:rPr>
              <a:t>@HonestElections</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7"/>
              </a:rPr>
              <a:t>#gapol</a:t>
            </a:r>
            <a:r>
              <a:rPr lang="en-US" b="0" i="0" u="none" strike="noStrike">
                <a:solidFill>
                  <a:srgbClr val="0F1419"/>
                </a:solidFill>
                <a:effectLst/>
                <a:latin typeface="TwitterChirp"/>
              </a:rPr>
              <a:t> </a:t>
            </a:r>
            <a:r>
              <a:rPr lang="en-US" b="0" i="0" u="none" strike="noStrike">
                <a:solidFill>
                  <a:srgbClr val="1D9BF0"/>
                </a:solidFill>
                <a:effectLst/>
                <a:latin typeface="TwitterChirp"/>
                <a:hlinkClick r:id="rId8"/>
              </a:rPr>
              <a:t>@VoterGa</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10"/>
              </a:rPr>
              <a:t>@RepMTG</a:t>
            </a:r>
            <a:endParaRPr lang="en-US" b="0" i="0" u="none" strike="noStrike">
              <a:solidFill>
                <a:srgbClr val="0F1419"/>
              </a:solidFill>
              <a:effectLst/>
              <a:latin typeface="TwitterChirp"/>
            </a:endParaRPr>
          </a:p>
          <a:p>
            <a:r>
              <a:rPr lang="en-US" b="0" i="0" u="none" strike="noStrike">
                <a:solidFill>
                  <a:srgbClr val="1D9BF0"/>
                </a:solidFill>
                <a:effectLst/>
                <a:latin typeface="TwitterChirp"/>
                <a:hlinkClick r:id="rId3"/>
              </a:rPr>
              <a:t>#HAVV</a:t>
            </a:r>
            <a:r>
              <a:rPr lang="en-US" b="0" i="0" u="none" strike="noStrike">
                <a:solidFill>
                  <a:srgbClr val="0F1419"/>
                </a:solidFill>
                <a:effectLst/>
                <a:latin typeface="TwitterChirp"/>
              </a:rPr>
              <a:t> </a:t>
            </a:r>
            <a:r>
              <a:rPr lang="en-US" b="1" i="0" u="none" strike="noStrike">
                <a:solidFill>
                  <a:srgbClr val="0F1419"/>
                </a:solidFill>
                <a:effectLst/>
                <a:latin typeface="TwitterChirp"/>
              </a:rPr>
              <a:t>What happened in July 2019 in Georgia? </a:t>
            </a:r>
            <a:r>
              <a:rPr lang="en-US" b="0" i="0" u="none" strike="noStrike">
                <a:solidFill>
                  <a:srgbClr val="0F1419"/>
                </a:solidFill>
                <a:effectLst/>
                <a:latin typeface="TwitterChirp"/>
              </a:rPr>
              <a:t>The HAVV transaction rate spiked at 85,000 and 93,000 for two weeks. In the first of those weeks there was a 99% nonmatch rate and a 9% match with deceased rate. How can there be a 99% nonmatch on so many HAVV transactions? Why is the nonmatch rate starting in late 2023 much higher than early 2023? What changed? </a:t>
            </a:r>
            <a:r>
              <a:rPr lang="en-US" b="1" i="0" u="none" strike="noStrike">
                <a:solidFill>
                  <a:srgbClr val="0F1419"/>
                </a:solidFill>
                <a:effectLst/>
                <a:latin typeface="TwitterChirp"/>
              </a:rPr>
              <a:t>Questions about Help America Vote Verification data in many states.</a:t>
            </a:r>
            <a:r>
              <a:rPr lang="en-US" b="0" i="0" u="none" strike="noStrike">
                <a:solidFill>
                  <a:srgbClr val="0F1419"/>
                </a:solidFill>
                <a:effectLst/>
                <a:latin typeface="TwitterChirp"/>
              </a:rPr>
              <a:t> </a:t>
            </a:r>
            <a:r>
              <a:rPr lang="en-US" b="0" i="1" u="none" strike="noStrike">
                <a:solidFill>
                  <a:srgbClr val="0F1419"/>
                </a:solidFill>
                <a:effectLst/>
                <a:latin typeface="TwitterChirp"/>
              </a:rPr>
              <a:t>Why does the Social Security Administration often have difficulties verifying new voter registration applicants? Why do so many matches for new applications show deceased</a:t>
            </a:r>
            <a:r>
              <a:rPr lang="en-US" b="0" i="0" u="none" strike="noStrike">
                <a:solidFill>
                  <a:srgbClr val="0F1419"/>
                </a:solidFill>
                <a:effectLst/>
                <a:latin typeface="TwitterChirp"/>
              </a:rPr>
              <a:t> </a:t>
            </a:r>
            <a:r>
              <a:rPr lang="en-US" b="0" i="0" u="none" strike="noStrike">
                <a:solidFill>
                  <a:srgbClr val="1D9BF0"/>
                </a:solidFill>
                <a:effectLst/>
                <a:latin typeface="inherit"/>
                <a:hlinkClick r:id="rId11"/>
              </a:rPr>
              <a:t>https://</a:t>
            </a:r>
            <a:r>
              <a:rPr lang="en-US" b="0" i="0" u="none" strike="noStrike">
                <a:solidFill>
                  <a:srgbClr val="1D9BF0"/>
                </a:solidFill>
                <a:effectLst/>
                <a:latin typeface="TwitterChirp"/>
                <a:hlinkClick r:id="rId11"/>
              </a:rPr>
              <a:t>watchdoglab.substack.com/p/questions-ab</a:t>
            </a:r>
            <a:r>
              <a:rPr lang="en-US" b="0" i="0" u="none" strike="noStrike">
                <a:solidFill>
                  <a:srgbClr val="1D9BF0"/>
                </a:solidFill>
                <a:effectLst/>
                <a:latin typeface="inherit"/>
                <a:hlinkClick r:id="rId11"/>
              </a:rPr>
              <a:t>out-help-america-vote</a:t>
            </a:r>
            <a:endParaRPr lang="pt-BR"/>
          </a:p>
          <a:p>
            <a:endParaRPr lang="pt-BR"/>
          </a:p>
          <a:p>
            <a:r>
              <a:rPr lang="pt-BR"/>
              <a:t>C:\efgArchive\2020s\2024\R\HAVV\2024-07-13\States-Data\</a:t>
            </a:r>
          </a:p>
          <a:p>
            <a:r>
              <a:rPr lang="en-US"/>
              <a:t>Georgia-HAVV-through-2024-07-13.xlsx</a:t>
            </a:r>
          </a:p>
          <a:p>
            <a:endParaRPr lang="en-US"/>
          </a:p>
          <a:p>
            <a:endParaRPr lang="en-US"/>
          </a:p>
          <a:p>
            <a:endParaRPr lang="en-US"/>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21</a:t>
            </a:fld>
            <a:endParaRPr lang="en-US"/>
          </a:p>
        </p:txBody>
      </p:sp>
    </p:spTree>
    <p:extLst>
      <p:ext uri="{BB962C8B-B14F-4D97-AF65-F5344CB8AC3E}">
        <p14:creationId xmlns:p14="http://schemas.microsoft.com/office/powerpoint/2010/main" val="9295231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22</a:t>
            </a:fld>
            <a:endParaRPr lang="en-US"/>
          </a:p>
        </p:txBody>
      </p:sp>
    </p:spTree>
    <p:extLst>
      <p:ext uri="{BB962C8B-B14F-4D97-AF65-F5344CB8AC3E}">
        <p14:creationId xmlns:p14="http://schemas.microsoft.com/office/powerpoint/2010/main" val="4212604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Kansas Agreements:</a:t>
            </a:r>
          </a:p>
          <a:p>
            <a:endParaRPr lang="en-US"/>
          </a:p>
          <a:p>
            <a:pPr marL="171450" indent="-171450">
              <a:buFont typeface="Arial" panose="020B0604020202020204" pitchFamily="34" charset="0"/>
              <a:buChar char="•"/>
            </a:pPr>
            <a:r>
              <a:rPr lang="en-US"/>
              <a:t>KS Dept of Revenue and Secretary of State [2004, 2006, </a:t>
            </a:r>
            <a:r>
              <a:rPr lang="en-US" b="1"/>
              <a:t>2012</a:t>
            </a:r>
            <a:r>
              <a:rPr lang="en-US"/>
              <a:t>]</a:t>
            </a:r>
          </a:p>
          <a:p>
            <a:pPr marL="628650" lvl="1" indent="-171450">
              <a:buFont typeface="Arial" panose="020B0604020202020204" pitchFamily="34" charset="0"/>
              <a:buChar char="•"/>
            </a:pPr>
            <a:r>
              <a:rPr lang="en-US"/>
              <a:t>2004:  ALL drivers liense records will be verified with the Social Security Administration</a:t>
            </a:r>
          </a:p>
          <a:p>
            <a:pPr marL="628650" lvl="1" indent="-171450">
              <a:buFont typeface="Arial" panose="020B0604020202020204" pitchFamily="34" charset="0"/>
              <a:buChar char="•"/>
            </a:pPr>
            <a:r>
              <a:rPr lang="en-US"/>
              <a:t>2012:  5-digit zip is not considered “personal information”</a:t>
            </a:r>
          </a:p>
          <a:p>
            <a:pPr marL="628650" lvl="1" indent="-171450">
              <a:buFont typeface="Arial" panose="020B0604020202020204" pitchFamily="34" charset="0"/>
              <a:buChar char="•"/>
            </a:pPr>
            <a:r>
              <a:rPr lang="en-US"/>
              <a:t>Both agencies have “contact” person</a:t>
            </a:r>
          </a:p>
          <a:p>
            <a:pPr marL="628650" lvl="1" indent="-171450">
              <a:buFont typeface="Arial" panose="020B0604020202020204" pitchFamily="34" charset="0"/>
              <a:buChar char="•"/>
            </a:pPr>
            <a:r>
              <a:rPr lang="en-US"/>
              <a:t>“Limit access only to those indivdiuals directly responsible”</a:t>
            </a:r>
          </a:p>
          <a:p>
            <a:pPr marL="628650" lvl="1" indent="-171450">
              <a:buFont typeface="Arial" panose="020B0604020202020204" pitchFamily="34" charset="0"/>
              <a:buChar char="•"/>
            </a:pPr>
            <a:r>
              <a:rPr lang="en-US"/>
              <a:t>Silent about reports except for quarterly reports for non-driver IDs</a:t>
            </a:r>
          </a:p>
          <a:p>
            <a:pPr marL="628650" lvl="1" indent="-171450">
              <a:buFont typeface="Arial" panose="020B0604020202020204" pitchFamily="34" charset="0"/>
              <a:buChar char="•"/>
            </a:pPr>
            <a:r>
              <a:rPr lang="en-US" b="1"/>
              <a:t>“Nothing in this MOU shall prohibit the SOS from disclosing aggregate information derived from such records as long as protected, personal information is not disclosed.”</a:t>
            </a:r>
          </a:p>
          <a:p>
            <a:pPr marL="457200" lvl="1" indent="0">
              <a:buFont typeface="Arial" panose="020B0604020202020204" pitchFamily="34" charset="0"/>
              <a:buNone/>
            </a:pPr>
            <a:endParaRPr lang="en-US" b="1"/>
          </a:p>
          <a:p>
            <a:pPr marL="171450" indent="-171450">
              <a:buFont typeface="Arial" panose="020B0604020202020204" pitchFamily="34" charset="0"/>
              <a:buChar char="•"/>
            </a:pPr>
            <a:r>
              <a:rPr lang="en-US"/>
              <a:t>KS Dept of Revenue and Social Security Administration [2004]</a:t>
            </a:r>
          </a:p>
          <a:p>
            <a:pPr marL="628650" lvl="1" indent="-171450">
              <a:buFont typeface="Arial" panose="020B0604020202020204" pitchFamily="34" charset="0"/>
              <a:buChar char="•"/>
            </a:pPr>
            <a:r>
              <a:rPr lang="en-US"/>
              <a:t>The DEPARTMENT </a:t>
            </a:r>
            <a:r>
              <a:rPr lang="en-US" b="1"/>
              <a:t>will verify all drivers license records </a:t>
            </a:r>
            <a:r>
              <a:rPr lang="en-US"/>
              <a:t>with the Social Security Administration</a:t>
            </a:r>
          </a:p>
          <a:p>
            <a:pPr marL="628650" lvl="1" indent="-171450">
              <a:buFont typeface="Arial" panose="020B0604020202020204" pitchFamily="34" charset="0"/>
              <a:buChar char="•"/>
            </a:pPr>
            <a:r>
              <a:rPr lang="en-US"/>
              <a:t>The American Association of Motor Vehicle Administrators' (AAMVA) subsidiary AAMVAnet, Inc. is hereafter deemed the </a:t>
            </a:r>
            <a:r>
              <a:rPr lang="en-US" b="1"/>
              <a:t>"agent" </a:t>
            </a:r>
            <a:r>
              <a:rPr lang="en-US"/>
              <a:t>for the Kansas Department of Revenue for billing purposes and will serve as the conduit to transmit information to and receive information from SSA, consistent with the terms of this Agreement. </a:t>
            </a:r>
            <a:r>
              <a:rPr lang="en-US" b="1"/>
              <a:t>AAMVAnet, Inc. will transmit information to and receive information from SSA on behalf of the Kansas Department of Revenue</a:t>
            </a:r>
            <a:r>
              <a:rPr lang="en-US"/>
              <a:t>.</a:t>
            </a:r>
          </a:p>
          <a:p>
            <a:pPr marL="628650" lvl="1" indent="-171450">
              <a:buFont typeface="Arial" panose="020B0604020202020204" pitchFamily="34" charset="0"/>
              <a:buChar char="•"/>
            </a:pPr>
            <a:endParaRPr lang="en-US"/>
          </a:p>
          <a:p>
            <a:pPr marL="628650" lvl="1" indent="-171450">
              <a:buFont typeface="Arial" panose="020B0604020202020204" pitchFamily="34" charset="0"/>
              <a:buChar char="•"/>
            </a:pPr>
            <a:r>
              <a:rPr lang="en-US"/>
              <a:t>SSA agrees to compare the information fiunished by the Kansas Department of Revenue withinformation in SSA's Master Files of Social Security Number (SSN) Holders and SSN Applications system of records. SSA will respond to the Kansas Department of Revenue through AAMVAnet, Inc. with one of the following responses:</a:t>
            </a:r>
          </a:p>
          <a:p>
            <a:pPr marL="1085850" lvl="2" indent="-171450">
              <a:buFont typeface="Arial" panose="020B0604020202020204" pitchFamily="34" charset="0"/>
              <a:buChar char="•"/>
            </a:pPr>
            <a:r>
              <a:rPr lang="en-US"/>
              <a:t>UNI Value = 1 Both name and date of birth (DOB) match</a:t>
            </a:r>
          </a:p>
          <a:p>
            <a:pPr marL="1085850" lvl="2" indent="-171450">
              <a:buFont typeface="Arial" panose="020B0604020202020204" pitchFamily="34" charset="0"/>
              <a:buChar char="•"/>
            </a:pPr>
            <a:r>
              <a:rPr lang="en-US"/>
              <a:t>UNI Value = 2 Invalid SSN</a:t>
            </a:r>
          </a:p>
          <a:p>
            <a:pPr marL="1085850" lvl="2" indent="-171450">
              <a:buFont typeface="Arial" panose="020B0604020202020204" pitchFamily="34" charset="0"/>
              <a:buChar char="•"/>
            </a:pPr>
            <a:r>
              <a:rPr lang="en-US"/>
              <a:t>UNI Value =3 Name does not match, DOB matches</a:t>
            </a:r>
          </a:p>
          <a:p>
            <a:pPr marL="1085850" lvl="2" indent="-171450">
              <a:buFont typeface="Arial" panose="020B0604020202020204" pitchFamily="34" charset="0"/>
              <a:buChar char="•"/>
            </a:pPr>
            <a:r>
              <a:rPr lang="en-US"/>
              <a:t>UNI Value =4 DOB does not match, name matches</a:t>
            </a:r>
          </a:p>
          <a:p>
            <a:pPr marL="1085850" lvl="2" indent="-171450">
              <a:buFont typeface="Arial" panose="020B0604020202020204" pitchFamily="34" charset="0"/>
              <a:buChar char="•"/>
            </a:pPr>
            <a:r>
              <a:rPr lang="en-US"/>
              <a:t>UM Value =5 Both name and DOB do not match</a:t>
            </a:r>
          </a:p>
          <a:p>
            <a:pPr marL="1085850" lvl="2" indent="-171450">
              <a:buFont typeface="Arial" panose="020B0604020202020204" pitchFamily="34" charset="0"/>
              <a:buChar char="•"/>
            </a:pPr>
            <a:r>
              <a:rPr lang="en-US"/>
              <a:t>UNI Value = 6 We are unable to process the information for the SSN provided. Please</a:t>
            </a:r>
          </a:p>
          <a:p>
            <a:pPr marL="1085850" lvl="2" indent="-171450">
              <a:buFont typeface="Arial" panose="020B0604020202020204" pitchFamily="34" charset="0"/>
              <a:buChar char="•"/>
            </a:pPr>
            <a:r>
              <a:rPr lang="en-US"/>
              <a:t>review your information or have your customer visit a Social Security</a:t>
            </a:r>
          </a:p>
          <a:p>
            <a:pPr marL="1085850" lvl="2" indent="-171450">
              <a:buFont typeface="Arial" panose="020B0604020202020204" pitchFamily="34" charset="0"/>
              <a:buChar char="•"/>
            </a:pPr>
            <a:r>
              <a:rPr lang="en-US"/>
              <a:t>Administration office.</a:t>
            </a:r>
          </a:p>
          <a:p>
            <a:pPr marL="1085850" lvl="2" indent="-171450">
              <a:buFont typeface="Arial" panose="020B0604020202020204" pitchFamily="34" charset="0"/>
              <a:buChar char="•"/>
            </a:pPr>
            <a:r>
              <a:rPr lang="en-US"/>
              <a:t>UNI Value = 9 System error, unable to process at this time.</a:t>
            </a:r>
          </a:p>
          <a:p>
            <a:endParaRPr lang="en-US"/>
          </a:p>
          <a:p>
            <a:r>
              <a:rPr lang="en-US" b="1"/>
              <a:t>Progressive connection</a:t>
            </a:r>
            <a:r>
              <a:rPr lang="en-US"/>
              <a:t>:  Pierre Omidyar’s Democracy Fund publication:  Motor Vehicle Departments:  Bedrock of American Democracy</a:t>
            </a:r>
            <a:br>
              <a:rPr lang="en-US"/>
            </a:br>
            <a:r>
              <a:rPr lang="en-US"/>
              <a:t>https://democracyfund.org/idea/motor-vehicle-departments-bedrock-of-american-democracy/ </a:t>
            </a:r>
            <a:br>
              <a:rPr lang="en-US"/>
            </a:br>
            <a:r>
              <a:rPr lang="en-US"/>
              <a:t>2021_DF_MotorVehicleDepartmentReport.pdf</a:t>
            </a:r>
          </a:p>
          <a:p>
            <a:endParaRPr lang="en-US"/>
          </a:p>
          <a:p>
            <a:r>
              <a:rPr lang="en-US" b="1"/>
              <a:t>Information Exchange Agreement between [state] and the Social Security Administration 2021-2026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https://www.ssa.gov/dataexchange/documents/SSOLV%20model.pdf</a:t>
            </a:r>
            <a:br>
              <a:rPr lang="en-US" sz="1800">
                <a:effectLst/>
                <a:latin typeface="Calibri" panose="020F0502020204030204" pitchFamily="34" charset="0"/>
                <a:ea typeface="Calibri" panose="020F0502020204030204" pitchFamily="34" charset="0"/>
                <a:cs typeface="Times New Roman" panose="02020603050405020304" pitchFamily="18" charset="0"/>
              </a:rPr>
            </a:br>
            <a:r>
              <a:rPr lang="en-US" sz="1800">
                <a:effectLst/>
                <a:latin typeface="Calibri" panose="020F0502020204030204" pitchFamily="34" charset="0"/>
                <a:ea typeface="Calibri" panose="020F0502020204030204" pitchFamily="34" charset="0"/>
                <a:cs typeface="Times New Roman" panose="02020603050405020304" pitchFamily="18" charset="0"/>
              </a:rPr>
              <a:t>SSOLV model.pdf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r>
              <a:rPr lang="en-US" b="1"/>
              <a:t>AAMVA Products &amp; Services Catalog</a:t>
            </a:r>
          </a:p>
          <a:p>
            <a:r>
              <a:rPr lang="en-US"/>
              <a:t>https://www.aamva.org/getmedia/dfdebfd6-1877-4fba-808c-084013e1ec0a/Products-Services-Catalog-Government-Rate-October-2021.pdf</a:t>
            </a:r>
            <a:br>
              <a:rPr lang="en-US"/>
            </a:br>
            <a:r>
              <a:rPr lang="en-US"/>
              <a:t>NetworkServices-GovtRateSchedule.pdf</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3</a:t>
            </a:fld>
            <a:endParaRPr lang="en-US"/>
          </a:p>
        </p:txBody>
      </p:sp>
    </p:spTree>
    <p:extLst>
      <p:ext uri="{BB962C8B-B14F-4D97-AF65-F5344CB8AC3E}">
        <p14:creationId xmlns:p14="http://schemas.microsoft.com/office/powerpoint/2010/main" val="12727051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23</a:t>
            </a:fld>
            <a:endParaRPr lang="en-US"/>
          </a:p>
        </p:txBody>
      </p:sp>
    </p:spTree>
    <p:extLst>
      <p:ext uri="{BB962C8B-B14F-4D97-AF65-F5344CB8AC3E}">
        <p14:creationId xmlns:p14="http://schemas.microsoft.com/office/powerpoint/2010/main" val="41549185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24</a:t>
            </a:fld>
            <a:endParaRPr lang="en-US"/>
          </a:p>
        </p:txBody>
      </p:sp>
    </p:spTree>
    <p:extLst>
      <p:ext uri="{BB962C8B-B14F-4D97-AF65-F5344CB8AC3E}">
        <p14:creationId xmlns:p14="http://schemas.microsoft.com/office/powerpoint/2010/main" val="1797093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25</a:t>
            </a:fld>
            <a:endParaRPr lang="en-US"/>
          </a:p>
        </p:txBody>
      </p:sp>
    </p:spTree>
    <p:extLst>
      <p:ext uri="{BB962C8B-B14F-4D97-AF65-F5344CB8AC3E}">
        <p14:creationId xmlns:p14="http://schemas.microsoft.com/office/powerpoint/2010/main" val="1797093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2024-09-26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https://x.com/EarlGlynn/status/1839434512331125216</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New </a:t>
            </a:r>
            <a:r>
              <a:rPr lang="pt-BR" b="1"/>
              <a:t>Help America Voter Verification </a:t>
            </a:r>
            <a:r>
              <a:rPr lang="pt-BR"/>
              <a:t>(#HAVV) data released by Social Security </a:t>
            </a:r>
            <a:r>
              <a:rPr lang="en-US" b="0" i="0">
                <a:solidFill>
                  <a:srgbClr val="0F1419"/>
                </a:solidFill>
                <a:effectLst/>
                <a:latin typeface="TwitterChirp"/>
              </a:rPr>
              <a:t>Administration</a:t>
            </a:r>
            <a:r>
              <a:rPr lang="pt-BR"/>
              <a:t> for week ending Sept. 21.</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algn="l" rtl="0"/>
            <a:r>
              <a:rPr lang="en-US" b="0" i="0">
                <a:solidFill>
                  <a:srgbClr val="0F1419"/>
                </a:solidFill>
                <a:effectLst/>
                <a:latin typeface="TwitterChirp"/>
              </a:rPr>
              <a:t>In this most recent week HAVV transactions were at the highest level since the 2016 election cycle.</a:t>
            </a:r>
          </a:p>
          <a:p>
            <a:pPr algn="l" rtl="0"/>
            <a:r>
              <a:rPr lang="en-US" b="0" i="0">
                <a:solidFill>
                  <a:srgbClr val="1D9BF0"/>
                </a:solidFill>
                <a:effectLst/>
                <a:latin typeface="TwitterChirp"/>
              </a:rPr>
              <a:t>@RealAmVoice</a:t>
            </a:r>
            <a:r>
              <a:rPr lang="en-US" b="0" i="0">
                <a:solidFill>
                  <a:srgbClr val="0F1419"/>
                </a:solidFill>
                <a:effectLst/>
                <a:latin typeface="TwitterChirp"/>
              </a:rPr>
              <a:t> </a:t>
            </a:r>
            <a:r>
              <a:rPr lang="en-US" b="0" i="0">
                <a:solidFill>
                  <a:srgbClr val="1D9BF0"/>
                </a:solidFill>
                <a:effectLst/>
                <a:latin typeface="TwitterChirp"/>
              </a:rPr>
              <a:t>@EIwatchdogs</a:t>
            </a:r>
            <a:r>
              <a:rPr lang="en-US" b="0" i="0">
                <a:solidFill>
                  <a:srgbClr val="0F1419"/>
                </a:solidFill>
                <a:effectLst/>
                <a:latin typeface="TwitterChirp"/>
              </a:rPr>
              <a:t> </a:t>
            </a:r>
          </a:p>
          <a:p>
            <a:pPr algn="l"/>
            <a:endParaRPr lang="en-US" b="0" i="0" u="none" strike="noStrike">
              <a:solidFill>
                <a:srgbClr val="1D9BF0"/>
              </a:solidFill>
              <a:effectLst/>
              <a:latin typeface="TwitterChirp"/>
            </a:endParaRPr>
          </a:p>
          <a:p>
            <a:pPr algn="l"/>
            <a:r>
              <a:rPr lang="en-US" b="0" i="0">
                <a:solidFill>
                  <a:srgbClr val="0F1419"/>
                </a:solidFill>
                <a:effectLst/>
                <a:latin typeface="TwitterChirp"/>
              </a:rPr>
              <a:t>The weekly transaction counts have been going up for eight straight weeks.</a:t>
            </a:r>
            <a:endParaRPr lang="en-US" b="0" i="0" u="none" strike="noStrike">
              <a:solidFill>
                <a:srgbClr val="1D9BF0"/>
              </a:solidFill>
              <a:effectLst/>
              <a:latin typeface="TwitterChirp"/>
            </a:endParaRP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26</a:t>
            </a:fld>
            <a:endParaRPr lang="en-US"/>
          </a:p>
        </p:txBody>
      </p:sp>
    </p:spTree>
    <p:extLst>
      <p:ext uri="{BB962C8B-B14F-4D97-AF65-F5344CB8AC3E}">
        <p14:creationId xmlns:p14="http://schemas.microsoft.com/office/powerpoint/2010/main" val="35153399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27</a:t>
            </a:fld>
            <a:endParaRPr lang="en-US"/>
          </a:p>
        </p:txBody>
      </p:sp>
    </p:spTree>
    <p:extLst>
      <p:ext uri="{BB962C8B-B14F-4D97-AF65-F5344CB8AC3E}">
        <p14:creationId xmlns:p14="http://schemas.microsoft.com/office/powerpoint/2010/main" val="31935451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1">
                <a:solidFill>
                  <a:srgbClr val="363737"/>
                </a:solidFill>
                <a:effectLst/>
                <a:highlight>
                  <a:srgbClr val="FFFFFF"/>
                </a:highlight>
                <a:latin typeface="Spectral"/>
              </a:rPr>
              <a:t>The blue line shows points for the number of total HAVV transactions for each of the 543 weeks from Jan. 4, 2014 through May 25, 2024.</a:t>
            </a:r>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There are some minor “spikes” in 2016 and 2022, but one large wide spike from mid-2020 through mid-2021 dominates the plot.</a:t>
            </a:r>
          </a:p>
          <a:p>
            <a:pPr algn="l"/>
            <a:r>
              <a:rPr lang="en-US" b="0" i="0">
                <a:solidFill>
                  <a:srgbClr val="363737"/>
                </a:solidFill>
                <a:effectLst/>
                <a:highlight>
                  <a:srgbClr val="FFFFFF"/>
                </a:highlight>
                <a:latin typeface="Spectral"/>
              </a:rPr>
              <a:t>A software update might explain this huge number of transactions -- the only two "valleys" in this spike were over Thanksgiving and Christmas weeks.</a:t>
            </a:r>
          </a:p>
          <a:p>
            <a:pPr algn="l"/>
            <a:r>
              <a:rPr lang="en-US" b="0" i="0">
                <a:solidFill>
                  <a:srgbClr val="363737"/>
                </a:solidFill>
                <a:effectLst/>
                <a:highlight>
                  <a:srgbClr val="FFFFFF"/>
                </a:highlight>
                <a:latin typeface="Spectral"/>
              </a:rPr>
              <a:t>From mid-2020 through mid-2021 there were over 2 million HAVV transactions. If one subtracts about 20,000 for a “normal” year (like 2014 or 2023), the resulting number is approximately the number Kansans registered at that time.</a:t>
            </a:r>
          </a:p>
          <a:p>
            <a:pPr algn="l"/>
            <a:endParaRPr lang="en-US" b="0" i="0">
              <a:solidFill>
                <a:srgbClr val="363737"/>
              </a:solidFill>
              <a:effectLst/>
              <a:highlight>
                <a:srgbClr val="FFFFFF"/>
              </a:highlight>
              <a:latin typeface="Spectral"/>
            </a:endParaRPr>
          </a:p>
          <a:p>
            <a:pPr algn="l"/>
            <a:r>
              <a:rPr lang="en-US" b="1" i="0">
                <a:solidFill>
                  <a:srgbClr val="363737"/>
                </a:solidFill>
                <a:effectLst/>
                <a:highlight>
                  <a:srgbClr val="FFFFFF"/>
                </a:highlight>
                <a:latin typeface="Spectral"/>
              </a:rPr>
              <a:t>Was the whole Kansas voter file processed through HAVV starting in mid-2020? But why was that done since HAVV supposedly is only for new applications?</a:t>
            </a:r>
          </a:p>
          <a:p>
            <a:pPr algn="l"/>
            <a:endParaRPr lang="en-US" b="1" i="0">
              <a:solidFill>
                <a:srgbClr val="363737"/>
              </a:solidFill>
              <a:effectLst/>
              <a:highlight>
                <a:srgbClr val="FFFFFF"/>
              </a:highlight>
              <a:latin typeface="Spectral"/>
            </a:endParaRPr>
          </a:p>
          <a:p>
            <a:pPr algn="l"/>
            <a:endParaRPr lang="en-US" b="1" i="0">
              <a:solidFill>
                <a:srgbClr val="363737"/>
              </a:solidFill>
              <a:effectLst/>
              <a:highlight>
                <a:srgbClr val="FFFFFF"/>
              </a:highlight>
              <a:latin typeface="Spectral"/>
            </a:endParaRPr>
          </a:p>
          <a:p>
            <a:pPr algn="l"/>
            <a:r>
              <a:rPr lang="en-US" b="1" i="1">
                <a:solidFill>
                  <a:srgbClr val="363737"/>
                </a:solidFill>
                <a:effectLst/>
                <a:highlight>
                  <a:srgbClr val="FFFFFF"/>
                </a:highlight>
                <a:latin typeface="Spectral"/>
              </a:rPr>
              <a:t>The red line shows the percentage of transactions for each of the 543 weeks that </a:t>
            </a:r>
            <a:r>
              <a:rPr lang="en-US" b="1" i="0">
                <a:solidFill>
                  <a:srgbClr val="363737"/>
                </a:solidFill>
                <a:effectLst/>
                <a:highlight>
                  <a:srgbClr val="FFFFFF"/>
                </a:highlight>
                <a:latin typeface="Spectral"/>
              </a:rPr>
              <a:t>did not match</a:t>
            </a:r>
            <a:r>
              <a:rPr lang="en-US" b="1" i="1">
                <a:solidFill>
                  <a:srgbClr val="363737"/>
                </a:solidFill>
                <a:effectLst/>
                <a:highlight>
                  <a:srgbClr val="FFFFFF"/>
                </a:highlight>
                <a:latin typeface="Spectral"/>
              </a:rPr>
              <a:t> information from Social Security.</a:t>
            </a:r>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This red line shows two </a:t>
            </a:r>
            <a:r>
              <a:rPr lang="en-US" b="1" i="0">
                <a:solidFill>
                  <a:srgbClr val="363737"/>
                </a:solidFill>
                <a:effectLst/>
                <a:highlight>
                  <a:srgbClr val="FFFFFF"/>
                </a:highlight>
                <a:latin typeface="Spectral"/>
              </a:rPr>
              <a:t>curiosities</a:t>
            </a:r>
            <a:r>
              <a:rPr lang="en-US" b="0" i="0">
                <a:solidFill>
                  <a:srgbClr val="363737"/>
                </a:solidFill>
                <a:effectLst/>
                <a:highlight>
                  <a:srgbClr val="FFFFFF"/>
                </a:highlight>
                <a:latin typeface="Spectral"/>
              </a:rPr>
              <a:t>:</a:t>
            </a:r>
          </a:p>
          <a:p>
            <a:pPr algn="l">
              <a:buFont typeface="Arial" panose="020B0604020202020204" pitchFamily="34" charset="0"/>
              <a:buChar char="•"/>
            </a:pPr>
            <a:r>
              <a:rPr lang="en-US" b="0" i="0">
                <a:solidFill>
                  <a:srgbClr val="363737"/>
                </a:solidFill>
                <a:effectLst/>
                <a:highlight>
                  <a:srgbClr val="FFFFFF"/>
                </a:highlight>
                <a:latin typeface="Spectral"/>
              </a:rPr>
              <a:t>While processing the whole Kansas voter file in 2020-2021 new records were set both years: 26.5% of transactions did not match in 2020. 26.7% of transactions did not match in 2021.</a:t>
            </a:r>
          </a:p>
          <a:p>
            <a:pPr algn="l">
              <a:buFont typeface="Arial" panose="020B0604020202020204" pitchFamily="34" charset="0"/>
              <a:buChar char="•"/>
            </a:pPr>
            <a:r>
              <a:rPr lang="en-US" b="0" i="0">
                <a:solidFill>
                  <a:srgbClr val="363737"/>
                </a:solidFill>
                <a:effectLst/>
                <a:highlight>
                  <a:srgbClr val="FFFFFF"/>
                </a:highlight>
                <a:latin typeface="Spectral"/>
              </a:rPr>
              <a:t>What explains the spike in non-matches in 2023 when 30.7% of HAVV transactions matched no Social Security records last year. The weeks of May 6 and May 13, 2023, showed about 73% of transactions did not match. Four other weeks in 2023 had mismatch rates of about 62%.</a:t>
            </a:r>
          </a:p>
          <a:p>
            <a:pPr algn="l">
              <a:buFont typeface="Arial" panose="020B0604020202020204" pitchFamily="34" charset="0"/>
              <a:buChar char="•"/>
            </a:pPr>
            <a:endParaRPr lang="en-US" b="0" i="0">
              <a:solidFill>
                <a:srgbClr val="363737"/>
              </a:solidFill>
              <a:effectLst/>
              <a:highlight>
                <a:srgbClr val="FFFFFF"/>
              </a:highlight>
              <a:latin typeface="Spectral"/>
            </a:endParaRPr>
          </a:p>
          <a:p>
            <a:pPr algn="l">
              <a:buFont typeface="Arial" panose="020B0604020202020204" pitchFamily="34" charset="0"/>
              <a:buNone/>
            </a:pPr>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During the week of March 23, 2024 the HAVV data show Kansas had 1067 total transactions with 835 matches -- so 232 or 21.7% did not match that week (red line in plot above).</a:t>
            </a:r>
          </a:p>
          <a:p>
            <a:pPr algn="l"/>
            <a:r>
              <a:rPr lang="en-US" b="0" i="0">
                <a:solidFill>
                  <a:srgbClr val="363737"/>
                </a:solidFill>
                <a:effectLst/>
                <a:highlight>
                  <a:srgbClr val="FFFFFF"/>
                </a:highlight>
                <a:latin typeface="Spectral"/>
              </a:rPr>
              <a:t>But of those 835 matches, the HAVV data show 447 were "Single Match Deceased", which indicates 53.5% of the matches were possibly deceased. Should such a high deceased match percentage trigger some additional investigation?</a:t>
            </a:r>
          </a:p>
          <a:p>
            <a:pPr algn="l"/>
            <a:r>
              <a:rPr lang="en-US" b="1" i="0">
                <a:solidFill>
                  <a:srgbClr val="363737"/>
                </a:solidFill>
                <a:effectLst/>
                <a:highlight>
                  <a:srgbClr val="FFFFFF"/>
                </a:highlight>
                <a:latin typeface="Spectral"/>
              </a:rPr>
              <a:t>Curiosities</a:t>
            </a:r>
            <a:r>
              <a:rPr lang="en-US" b="0" i="0">
                <a:solidFill>
                  <a:srgbClr val="363737"/>
                </a:solidFill>
                <a:effectLst/>
                <a:highlight>
                  <a:srgbClr val="FFFFFF"/>
                </a:highlight>
                <a:latin typeface="Spectral"/>
              </a:rPr>
              <a:t>:</a:t>
            </a:r>
          </a:p>
          <a:p>
            <a:pPr algn="l">
              <a:buFont typeface="Arial" panose="020B0604020202020204" pitchFamily="34" charset="0"/>
              <a:buChar char="•"/>
            </a:pPr>
            <a:r>
              <a:rPr lang="en-US" b="0" i="0">
                <a:solidFill>
                  <a:srgbClr val="363737"/>
                </a:solidFill>
                <a:effectLst/>
                <a:highlight>
                  <a:srgbClr val="FFFFFF"/>
                </a:highlight>
                <a:latin typeface="Spectral"/>
              </a:rPr>
              <a:t>Why was the percent deceased in matching records 53.5% during one week March?</a:t>
            </a:r>
          </a:p>
          <a:p>
            <a:pPr algn="l">
              <a:buFont typeface="Arial" panose="020B0604020202020204" pitchFamily="34" charset="0"/>
              <a:buChar char="•"/>
            </a:pPr>
            <a:r>
              <a:rPr lang="en-US" b="0" i="0">
                <a:solidFill>
                  <a:srgbClr val="363737"/>
                </a:solidFill>
                <a:effectLst/>
                <a:highlight>
                  <a:srgbClr val="FFFFFF"/>
                </a:highlight>
                <a:latin typeface="Spectral"/>
              </a:rPr>
              <a:t>Why is this rate for 2024 so far setting a new yearly record of over 23% when the overall rate since 2011 is only 11.5%?</a:t>
            </a:r>
          </a:p>
          <a:p>
            <a:pPr algn="l">
              <a:buFont typeface="Arial" panose="020B0604020202020204" pitchFamily="34" charset="0"/>
              <a:buChar char="•"/>
            </a:pPr>
            <a:r>
              <a:rPr lang="en-US" b="0" i="0">
                <a:solidFill>
                  <a:srgbClr val="363737"/>
                </a:solidFill>
                <a:effectLst/>
                <a:highlight>
                  <a:srgbClr val="FFFFFF"/>
                </a:highlight>
                <a:latin typeface="Spectral"/>
              </a:rPr>
              <a:t>Why has the deceased rate among Social Security matches been trending upward since early 2019?</a:t>
            </a:r>
          </a:p>
          <a:p>
            <a:pPr algn="l">
              <a:buFont typeface="Arial" panose="020B0604020202020204" pitchFamily="34" charset="0"/>
              <a:buNone/>
            </a:pPr>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28</a:t>
            </a:fld>
            <a:endParaRPr lang="en-US"/>
          </a:p>
        </p:txBody>
      </p:sp>
    </p:spTree>
    <p:extLst>
      <p:ext uri="{BB962C8B-B14F-4D97-AF65-F5344CB8AC3E}">
        <p14:creationId xmlns:p14="http://schemas.microsoft.com/office/powerpoint/2010/main" val="25734044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https://www.ssa.gov/open/havv/</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p:txBody>
      </p:sp>
      <p:sp>
        <p:nvSpPr>
          <p:cNvPr id="4" name="Slide Number Placeholder 3"/>
          <p:cNvSpPr>
            <a:spLocks noGrp="1"/>
          </p:cNvSpPr>
          <p:nvPr>
            <p:ph type="sldNum" sz="quarter" idx="5"/>
          </p:nvPr>
        </p:nvSpPr>
        <p:spPr/>
        <p:txBody>
          <a:bodyPr/>
          <a:lstStyle/>
          <a:p>
            <a:fld id="{66A7EE91-8A5D-4DA3-B4EE-0638020CEB35}" type="slidenum">
              <a:rPr lang="en-US" smtClean="0"/>
              <a:t>29</a:t>
            </a:fld>
            <a:endParaRPr lang="en-US"/>
          </a:p>
        </p:txBody>
      </p:sp>
    </p:spTree>
    <p:extLst>
      <p:ext uri="{BB962C8B-B14F-4D97-AF65-F5344CB8AC3E}">
        <p14:creationId xmlns:p14="http://schemas.microsoft.com/office/powerpoint/2010/main" val="17847893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30</a:t>
            </a:fld>
            <a:endParaRPr lang="en-US"/>
          </a:p>
        </p:txBody>
      </p:sp>
    </p:spTree>
    <p:extLst>
      <p:ext uri="{BB962C8B-B14F-4D97-AF65-F5344CB8AC3E}">
        <p14:creationId xmlns:p14="http://schemas.microsoft.com/office/powerpoint/2010/main" val="26984905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31</a:t>
            </a:fld>
            <a:endParaRPr lang="en-US"/>
          </a:p>
        </p:txBody>
      </p:sp>
    </p:spTree>
    <p:extLst>
      <p:ext uri="{BB962C8B-B14F-4D97-AF65-F5344CB8AC3E}">
        <p14:creationId xmlns:p14="http://schemas.microsoft.com/office/powerpoint/2010/main" val="19193403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2024-09-11  https://x.com/EarlGlynn/status/1833917444273865109</a:t>
            </a:r>
          </a:p>
          <a:p>
            <a:pPr algn="l"/>
            <a:r>
              <a:rPr lang="en-US" b="0" i="0" u="none" strike="noStrike">
                <a:solidFill>
                  <a:srgbClr val="0F1419"/>
                </a:solidFill>
                <a:effectLst/>
                <a:latin typeface="TwitterChirp"/>
              </a:rPr>
              <a:t>Social Security just dropped the latest Help America Vote Verification (</a:t>
            </a:r>
            <a:r>
              <a:rPr lang="en-US" b="0" i="0" u="none" strike="noStrike">
                <a:solidFill>
                  <a:srgbClr val="1D9BF0"/>
                </a:solidFill>
                <a:effectLst/>
                <a:latin typeface="TwitterChirp"/>
                <a:hlinkClick r:id="rId3"/>
              </a:rPr>
              <a:t>#HAVV</a:t>
            </a:r>
            <a:r>
              <a:rPr lang="en-US" b="0" i="0" u="none" strike="noStrike">
                <a:solidFill>
                  <a:srgbClr val="0F1419"/>
                </a:solidFill>
                <a:effectLst/>
                <a:latin typeface="TwitterChirp"/>
              </a:rPr>
              <a:t>) Data for week ending Sept. 7. </a:t>
            </a:r>
            <a:r>
              <a:rPr lang="en-US" b="0" i="0" u="none" strike="noStrike">
                <a:solidFill>
                  <a:srgbClr val="1D9BF0"/>
                </a:solidFill>
                <a:effectLst/>
                <a:latin typeface="TwitterChirp"/>
                <a:hlinkClick r:id="rId4"/>
              </a:rPr>
              <a:t>@md_sbe</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5"/>
              </a:rPr>
              <a:t>@Eiwatchdogs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6"/>
              </a:rPr>
              <a:t>@EFFE4USA</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7"/>
              </a:rPr>
              <a:t>@WallStreetApes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8"/>
              </a:rPr>
              <a:t>@elonmusk</a:t>
            </a:r>
            <a:endParaRPr lang="en-US" b="0" i="0" u="none" strike="noStrike">
              <a:solidFill>
                <a:srgbClr val="1D9BF0"/>
              </a:solidFill>
              <a:effectLst/>
              <a:latin typeface="TwitterChirp"/>
            </a:endParaRP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have the Maryland HAVV transactions not matched Social Security data over 86% of the time in 2024? In 2023 83.5% of Maryland's transactions did not match, and in 2022 84.8% did not match. Social Security’s HAVV seems to be designed so problems cannot be traced to their source.</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2024-08-18  </a:t>
            </a:r>
            <a:r>
              <a:rPr lang="en-US" b="0" i="0">
                <a:solidFill>
                  <a:srgbClr val="000000"/>
                </a:solidFill>
                <a:effectLst/>
                <a:latin typeface="Times New Roman" panose="02020603050405020304" pitchFamily="18" charset="0"/>
              </a:rPr>
              <a:t>https://x.com/EarlGlynn/status/1825196738296103375</a:t>
            </a:r>
          </a:p>
          <a:p>
            <a:r>
              <a:rPr lang="en-US" b="0" i="0" u="none" strike="noStrike">
                <a:solidFill>
                  <a:srgbClr val="0F1419"/>
                </a:solidFill>
                <a:effectLst/>
                <a:latin typeface="TwitterChirp"/>
              </a:rPr>
              <a:t>Voter registrations through the DMV are "checked" via the Help America Voter Verification system. HAVV Stats published by Social Security show problems in many states. The system is designed so problems cannot be traced to their source.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Consider what's going on in Maryland: Many weeks the non-match rate is 75+%. How can that be? Exactly where is that happening? </a:t>
            </a:r>
            <a:r>
              <a:rPr lang="en-US" b="0" i="0" u="none" strike="noStrike">
                <a:solidFill>
                  <a:srgbClr val="1D9BF0"/>
                </a:solidFill>
                <a:effectLst/>
                <a:latin typeface="inherit"/>
                <a:hlinkClick r:id="rId9"/>
              </a:rPr>
              <a:t>https://</a:t>
            </a:r>
            <a:r>
              <a:rPr lang="en-US" b="0" i="0" u="none" strike="noStrike">
                <a:solidFill>
                  <a:srgbClr val="1D9BF0"/>
                </a:solidFill>
                <a:effectLst/>
                <a:latin typeface="TwitterChirp"/>
                <a:hlinkClick r:id="rId9"/>
              </a:rPr>
              <a:t>watchdoglab.substack.com/p/questions-ab</a:t>
            </a:r>
            <a:r>
              <a:rPr lang="en-US" b="0" i="0" u="none" strike="noStrike">
                <a:solidFill>
                  <a:srgbClr val="1D9BF0"/>
                </a:solidFill>
                <a:effectLst/>
                <a:latin typeface="inherit"/>
                <a:hlinkClick r:id="rId9"/>
              </a:rPr>
              <a:t>out-help-america-vote</a:t>
            </a:r>
            <a:endParaRPr lang="en-US" b="0" i="0" u="none" strike="noStrike">
              <a:solidFill>
                <a:srgbClr val="0F1419"/>
              </a:solidFill>
              <a:effectLst/>
              <a:latin typeface="TwitterChirp"/>
            </a:endParaRP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2024-08-12  </a:t>
            </a:r>
            <a:r>
              <a:rPr lang="en-US" b="0" i="0">
                <a:solidFill>
                  <a:srgbClr val="000000"/>
                </a:solidFill>
                <a:effectLst/>
                <a:latin typeface="Times New Roman" panose="02020603050405020304" pitchFamily="18" charset="0"/>
              </a:rPr>
              <a:t>https://x.com/EarlGlynn/status/1823022838883778742</a:t>
            </a:r>
            <a:endParaRPr lang="en-US" b="0" i="0" u="none" strike="noStrike">
              <a:solidFill>
                <a:srgbClr val="0F1419"/>
              </a:solidFill>
              <a:effectLst/>
              <a:latin typeface="TwitterChirp"/>
            </a:endParaRPr>
          </a:p>
          <a:p>
            <a:r>
              <a:rPr lang="en-US" b="0" i="0" u="none" strike="noStrike">
                <a:solidFill>
                  <a:srgbClr val="0F1419"/>
                </a:solidFill>
                <a:effectLst/>
                <a:latin typeface="TwitterChirp"/>
              </a:rPr>
              <a:t>HAVV Mystery #2: Who can explain Maryland Help America Vote Verification (HAVV) data? @EIwatchdogs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What explains the pattern changes in transactions in Maryland starting in early 2022?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is the nonmatching rate setting new records in 2022-2024?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This rate is often over 75% and sometimes approaches 100%.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did the deceased match rate set a new record in mid-2022? </a:t>
            </a:r>
            <a:r>
              <a:rPr lang="en-US" b="0" i="0" u="none" strike="noStrike">
                <a:solidFill>
                  <a:srgbClr val="1D9BF0"/>
                </a:solidFill>
                <a:effectLst/>
                <a:latin typeface="inherit"/>
                <a:hlinkClick r:id="rId9"/>
              </a:rPr>
              <a:t>https://</a:t>
            </a:r>
            <a:r>
              <a:rPr lang="en-US" b="0" i="0" u="none" strike="noStrike">
                <a:solidFill>
                  <a:srgbClr val="1D9BF0"/>
                </a:solidFill>
                <a:effectLst/>
                <a:latin typeface="TwitterChirp"/>
                <a:hlinkClick r:id="rId9"/>
              </a:rPr>
              <a:t>watchdoglab.substack.com/p/questions-ab</a:t>
            </a:r>
            <a:r>
              <a:rPr lang="en-US" b="0" i="0" u="none" strike="noStrike">
                <a:solidFill>
                  <a:srgbClr val="1D9BF0"/>
                </a:solidFill>
                <a:effectLst/>
                <a:latin typeface="inherit"/>
                <a:hlinkClick r:id="rId9"/>
              </a:rPr>
              <a:t>out-help-america-vote</a:t>
            </a:r>
            <a:r>
              <a:rPr lang="en-US" b="0" i="0" u="none" strike="noStrike">
                <a:solidFill>
                  <a:srgbClr val="1D9BF0"/>
                </a:solidFill>
                <a:effectLst/>
                <a:latin typeface="TwitterChirp"/>
                <a:hlinkClick r:id="rId9"/>
              </a:rPr>
              <a:t>…</a:t>
            </a:r>
            <a:r>
              <a:rPr lang="en-US" b="0" i="0" u="none" strike="noStrike">
                <a:solidFill>
                  <a:srgbClr val="0F1419"/>
                </a:solidFill>
                <a:effectLst/>
                <a:latin typeface="TwitterChirp"/>
              </a:rPr>
              <a:t> Link to HAVV Mystery #1: </a:t>
            </a:r>
            <a:r>
              <a:rPr lang="en-US" b="0" i="0" u="none" strike="noStrike">
                <a:solidFill>
                  <a:srgbClr val="1D9BF0"/>
                </a:solidFill>
                <a:effectLst/>
                <a:latin typeface="inherit"/>
                <a:hlinkClick r:id="rId10"/>
              </a:rPr>
              <a:t>https://</a:t>
            </a:r>
            <a:r>
              <a:rPr lang="en-US" b="0" i="0" u="none" strike="noStrike">
                <a:solidFill>
                  <a:srgbClr val="1D9BF0"/>
                </a:solidFill>
                <a:effectLst/>
                <a:latin typeface="TwitterChirp"/>
                <a:hlinkClick r:id="rId10"/>
              </a:rPr>
              <a:t>x.com/EarlGlynn/stat</a:t>
            </a:r>
            <a:r>
              <a:rPr lang="en-US" b="0" i="0" u="none" strike="noStrike">
                <a:solidFill>
                  <a:srgbClr val="1D9BF0"/>
                </a:solidFill>
                <a:effectLst/>
                <a:latin typeface="inherit"/>
                <a:hlinkClick r:id="rId10"/>
              </a:rPr>
              <a:t>us/1820559366476755144</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32</a:t>
            </a:fld>
            <a:endParaRPr lang="en-US"/>
          </a:p>
        </p:txBody>
      </p:sp>
    </p:spTree>
    <p:extLst>
      <p:ext uri="{BB962C8B-B14F-4D97-AF65-F5344CB8AC3E}">
        <p14:creationId xmlns:p14="http://schemas.microsoft.com/office/powerpoint/2010/main" val="6138602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a:t>C:\efgArchive\2020s\2024\R\HAVV\2024-07-13</a:t>
            </a:r>
            <a:r>
              <a:rPr lang="en-US"/>
              <a:t>\HAVV-Recent-Sheet-2024-07-13.xlsx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5</a:t>
            </a:fld>
            <a:endParaRPr lang="en-US"/>
          </a:p>
        </p:txBody>
      </p:sp>
    </p:spTree>
    <p:extLst>
      <p:ext uri="{BB962C8B-B14F-4D97-AF65-F5344CB8AC3E}">
        <p14:creationId xmlns:p14="http://schemas.microsoft.com/office/powerpoint/2010/main" val="1698182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33</a:t>
            </a:fld>
            <a:endParaRPr lang="en-US"/>
          </a:p>
        </p:txBody>
      </p:sp>
    </p:spTree>
    <p:extLst>
      <p:ext uri="{BB962C8B-B14F-4D97-AF65-F5344CB8AC3E}">
        <p14:creationId xmlns:p14="http://schemas.microsoft.com/office/powerpoint/2010/main" val="42808673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Michigan is a member of ERIC:  https://ericstates.org/about/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2024-10-03  https://x.com/EarlGlynn/status/1841902960760258894</a:t>
            </a:r>
          </a:p>
          <a:p>
            <a:pPr algn="l"/>
            <a:r>
              <a:rPr lang="en-US" b="0" i="0" u="none" strike="noStrike">
                <a:solidFill>
                  <a:srgbClr val="0F1419"/>
                </a:solidFill>
                <a:effectLst/>
                <a:latin typeface="TwitterChirp"/>
              </a:rPr>
              <a:t>Updated HAVV data for the week ending Sept. 28 shows a new record high weekly transactions in Michigan. </a:t>
            </a:r>
            <a:r>
              <a:rPr lang="en-US" b="0" i="0" u="none" strike="noStrike">
                <a:solidFill>
                  <a:srgbClr val="1D9BF0"/>
                </a:solidFill>
                <a:effectLst/>
                <a:latin typeface="TwitterChirp"/>
                <a:hlinkClick r:id="rId3"/>
              </a:rPr>
              <a:t>@EIWatchdogs</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4"/>
              </a:rPr>
              <a:t>@MIFairElections</a:t>
            </a:r>
            <a:endParaRPr lang="en-US" b="0" i="0" u="none" strike="noStrike">
              <a:solidFill>
                <a:srgbClr val="0F1419"/>
              </a:solidFill>
              <a:effectLst/>
              <a:latin typeface="TwitterChirp"/>
            </a:endParaRPr>
          </a:p>
          <a:p>
            <a:r>
              <a:rPr lang="en-US" b="0" i="0" u="none" strike="noStrike">
                <a:solidFill>
                  <a:srgbClr val="1D9BF0"/>
                </a:solidFill>
                <a:effectLst/>
                <a:latin typeface="inherit"/>
                <a:hlinkClick r:id="rId5"/>
              </a:rPr>
              <a:t>https://</a:t>
            </a:r>
            <a:r>
              <a:rPr lang="en-US" b="0" i="0" u="none" strike="noStrike">
                <a:solidFill>
                  <a:srgbClr val="1D9BF0"/>
                </a:solidFill>
                <a:effectLst/>
                <a:latin typeface="TwitterChirp"/>
                <a:hlinkClick r:id="rId5"/>
              </a:rPr>
              <a:t>ssa.gov/open/havv/</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2024-09-26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https://x.com/EarlGlynn/status/1839438010376466562</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New </a:t>
            </a:r>
            <a:r>
              <a:rPr lang="pt-BR" b="1"/>
              <a:t>Help America Voter Verification </a:t>
            </a:r>
            <a:r>
              <a:rPr lang="pt-BR"/>
              <a:t>(#HAVV) data released by Social Security </a:t>
            </a:r>
            <a:r>
              <a:rPr lang="en-US" b="0" i="0">
                <a:solidFill>
                  <a:srgbClr val="0F1419"/>
                </a:solidFill>
                <a:effectLst/>
                <a:latin typeface="TwitterChirp"/>
              </a:rPr>
              <a:t>Administration</a:t>
            </a:r>
            <a:r>
              <a:rPr lang="pt-BR"/>
              <a:t> for week ending Sept. 21.</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algn="l"/>
            <a:r>
              <a:rPr lang="en-US"/>
              <a:t>In Michigan for </a:t>
            </a:r>
            <a:r>
              <a:rPr lang="en-US" b="1"/>
              <a:t>second consecutive week </a:t>
            </a:r>
            <a:r>
              <a:rPr lang="en-US"/>
              <a:t>HAVV </a:t>
            </a:r>
            <a:r>
              <a:rPr lang="en-US" b="1">
                <a:solidFill>
                  <a:srgbClr val="0070C0"/>
                </a:solidFill>
              </a:rPr>
              <a:t>total transactions </a:t>
            </a:r>
            <a:r>
              <a:rPr lang="en-US"/>
              <a:t>set all-time record high. </a:t>
            </a:r>
            <a:br>
              <a:rPr lang="en-US"/>
            </a:br>
            <a:r>
              <a:rPr lang="en-US"/>
              <a:t>@RealAmVoice </a:t>
            </a:r>
            <a:r>
              <a:rPr lang="en-US" b="0" i="0" u="none" strike="noStrike">
                <a:solidFill>
                  <a:srgbClr val="1D9BF0"/>
                </a:solidFill>
                <a:effectLst/>
                <a:latin typeface="TwitterChirp"/>
              </a:rPr>
              <a:t>@EIWatchdogs </a:t>
            </a:r>
            <a:r>
              <a:rPr lang="en-US" b="0" i="0" u="none" strike="noStrike">
                <a:solidFill>
                  <a:srgbClr val="1D9BF0"/>
                </a:solidFill>
                <a:effectLst/>
                <a:latin typeface="TwitterChirp"/>
                <a:hlinkClick r:id="rId4"/>
              </a:rPr>
              <a:t>@MIFairElections</a:t>
            </a:r>
            <a:r>
              <a:rPr lang="en-US" b="0" i="0" u="none" strike="noStrike">
                <a:solidFill>
                  <a:srgbClr val="1D9BF0"/>
                </a:solidFill>
                <a:effectLst/>
                <a:latin typeface="TwitterChirp"/>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Michigan is a member of ERIC:  https://ericstates.org/about/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2024-09-19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000000"/>
                </a:solidFill>
                <a:effectLst/>
                <a:latin typeface="Times New Roman" panose="02020603050405020304" pitchFamily="18" charset="0"/>
              </a:rPr>
              <a:t>https://x.com/EarlGlynn/status/1836823121938239504</a:t>
            </a:r>
          </a:p>
          <a:p>
            <a:pPr algn="l"/>
            <a:r>
              <a:rPr lang="en-US" b="0" i="0" u="none" strike="noStrike">
                <a:solidFill>
                  <a:srgbClr val="0F1419"/>
                </a:solidFill>
                <a:effectLst/>
                <a:latin typeface="TwitterChirp"/>
              </a:rPr>
              <a:t>Social Security just dropped the latest </a:t>
            </a:r>
            <a:r>
              <a:rPr lang="en-US" b="1" i="0" u="none" strike="noStrike">
                <a:solidFill>
                  <a:srgbClr val="0F1419"/>
                </a:solidFill>
                <a:effectLst/>
                <a:latin typeface="TwitterChirp"/>
              </a:rPr>
              <a:t>Help America Vote Verification </a:t>
            </a:r>
            <a:r>
              <a:rPr lang="en-US" b="0" i="0" u="none" strike="noStrike">
                <a:solidFill>
                  <a:srgbClr val="0F1419"/>
                </a:solidFill>
                <a:effectLst/>
                <a:latin typeface="TwitterChirp"/>
              </a:rPr>
              <a:t>(</a:t>
            </a:r>
            <a:r>
              <a:rPr lang="en-US" b="0" i="0" u="none" strike="noStrike">
                <a:solidFill>
                  <a:srgbClr val="1D9BF0"/>
                </a:solidFill>
                <a:effectLst/>
                <a:latin typeface="TwitterChirp"/>
                <a:hlinkClick r:id="rId6"/>
              </a:rPr>
              <a:t>#HAVV</a:t>
            </a:r>
            <a:r>
              <a:rPr lang="en-US" b="0" i="0" u="none" strike="noStrike">
                <a:solidFill>
                  <a:srgbClr val="0F1419"/>
                </a:solidFill>
                <a:effectLst/>
                <a:latin typeface="TwitterChirp"/>
              </a:rPr>
              <a:t>) Data for week ending Sept. 14. </a:t>
            </a:r>
            <a:r>
              <a:rPr lang="en-US" b="0" i="0" u="none" strike="noStrike">
                <a:solidFill>
                  <a:srgbClr val="1D9BF0"/>
                </a:solidFill>
                <a:effectLst/>
                <a:latin typeface="inherit"/>
                <a:hlinkClick r:id="rId7"/>
              </a:rPr>
              <a:t>https://</a:t>
            </a:r>
            <a:r>
              <a:rPr lang="en-US" b="0" i="0" u="none" strike="noStrike">
                <a:solidFill>
                  <a:srgbClr val="1D9BF0"/>
                </a:solidFill>
                <a:effectLst/>
                <a:latin typeface="TwitterChirp"/>
                <a:hlinkClick r:id="rId7"/>
              </a:rPr>
              <a:t>ssa.gov/open/havv/</a:t>
            </a:r>
            <a:r>
              <a:rPr lang="en-US" b="0" i="0" u="none" strike="noStrike">
                <a:solidFill>
                  <a:srgbClr val="0F1419"/>
                </a:solidFill>
                <a:effectLst/>
                <a:latin typeface="TwitterChirp"/>
              </a:rPr>
              <a:t> </a:t>
            </a:r>
            <a:r>
              <a:rPr lang="en-US" b="0" i="0" u="none" strike="noStrike">
                <a:solidFill>
                  <a:srgbClr val="1D9BF0"/>
                </a:solidFill>
                <a:effectLst/>
                <a:latin typeface="TwitterChirp"/>
                <a:hlinkClick r:id="rId3"/>
              </a:rPr>
              <a:t>@Eiwatchdogs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4"/>
              </a:rPr>
              <a:t>@mifairelections</a:t>
            </a:r>
            <a:endParaRPr lang="en-US" b="0" i="0" u="none" strike="noStrike">
              <a:solidFill>
                <a:srgbClr val="1D9BF0"/>
              </a:solidFill>
              <a:effectLst/>
              <a:latin typeface="TwitterChirp"/>
            </a:endParaRPr>
          </a:p>
          <a:p>
            <a:pPr algn="l"/>
            <a:endParaRPr lang="en-US" b="0" i="0" u="none" strike="noStrike">
              <a:solidFill>
                <a:srgbClr val="0F1419"/>
              </a:solidFill>
              <a:effectLst/>
              <a:latin typeface="TwitterChirp"/>
            </a:endParaRPr>
          </a:p>
          <a:p>
            <a:r>
              <a:rPr lang="en-US" b="1" i="0" u="none" strike="noStrike">
                <a:solidFill>
                  <a:srgbClr val="0F1419"/>
                </a:solidFill>
                <a:effectLst/>
                <a:latin typeface="TwitterChirp"/>
              </a:rPr>
              <a:t>Michigan set all-time record high of weekly HAVV transactions </a:t>
            </a:r>
            <a:r>
              <a:rPr lang="en-US" b="0" i="0" u="none" strike="noStrike">
                <a:solidFill>
                  <a:srgbClr val="0F1419"/>
                </a:solidFill>
                <a:effectLst/>
                <a:latin typeface="TwitterChirp"/>
              </a:rPr>
              <a:t>with 8231 breaking record from 2016.</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2024-09-11  </a:t>
            </a:r>
            <a:r>
              <a:rPr lang="en-US" b="0" i="0">
                <a:solidFill>
                  <a:srgbClr val="000000"/>
                </a:solidFill>
                <a:effectLst/>
                <a:latin typeface="Times New Roman" panose="02020603050405020304" pitchFamily="18" charset="0"/>
              </a:rPr>
              <a:t>https://x.com/EarlGlynn/status/1833922781588975862</a:t>
            </a:r>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Social Security just dropped the latest Help America Vote Verification (</a:t>
            </a:r>
            <a:r>
              <a:rPr lang="en-US" b="0" i="0" u="none" strike="noStrike">
                <a:solidFill>
                  <a:srgbClr val="1D9BF0"/>
                </a:solidFill>
                <a:effectLst/>
                <a:latin typeface="TwitterChirp"/>
                <a:hlinkClick r:id="rId6"/>
              </a:rPr>
              <a:t>#HAVV</a:t>
            </a:r>
            <a:r>
              <a:rPr lang="en-US" b="0" i="0" u="none" strike="noStrike">
                <a:solidFill>
                  <a:srgbClr val="0F1419"/>
                </a:solidFill>
                <a:effectLst/>
                <a:latin typeface="TwitterChirp"/>
              </a:rPr>
              <a:t>) Data for week ending Sept. 7. </a:t>
            </a:r>
            <a:r>
              <a:rPr lang="en-US" b="0" i="0" u="none" strike="noStrike">
                <a:solidFill>
                  <a:srgbClr val="1D9BF0"/>
                </a:solidFill>
                <a:effectLst/>
                <a:latin typeface="inherit"/>
                <a:hlinkClick r:id="rId5"/>
              </a:rPr>
              <a:t>https://</a:t>
            </a:r>
            <a:r>
              <a:rPr lang="en-US" b="0" i="0" u="none" strike="noStrike">
                <a:solidFill>
                  <a:srgbClr val="1D9BF0"/>
                </a:solidFill>
                <a:effectLst/>
                <a:latin typeface="TwitterChirp"/>
                <a:hlinkClick r:id="rId5"/>
              </a:rPr>
              <a:t>ssa.gov/open/havv/</a:t>
            </a:r>
            <a:r>
              <a:rPr lang="en-US" b="0" i="0" u="none" strike="noStrike">
                <a:solidFill>
                  <a:srgbClr val="0F1419"/>
                </a:solidFill>
                <a:effectLst/>
                <a:latin typeface="TwitterChirp"/>
              </a:rPr>
              <a:t> </a:t>
            </a:r>
            <a:r>
              <a:rPr lang="en-US" b="0" i="0" u="none" strike="noStrike">
                <a:solidFill>
                  <a:srgbClr val="1D9BF0"/>
                </a:solidFill>
                <a:effectLst/>
                <a:latin typeface="TwitterChirp"/>
                <a:hlinkClick r:id="rId3"/>
              </a:rPr>
              <a:t>@Eiwatchdogs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4"/>
              </a:rPr>
              <a:t>@MIFairElections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8"/>
              </a:rPr>
              <a:t>@PeterBernegger</a:t>
            </a:r>
            <a:endParaRPr lang="en-US" b="0" i="0" u="none" strike="noStrike">
              <a:solidFill>
                <a:srgbClr val="1D9BF0"/>
              </a:solidFill>
              <a:effectLst/>
              <a:latin typeface="TwitterChirp"/>
            </a:endParaRP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did Michigan’s HAVV transactions start spiking in July 2024?</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2024-08-12  </a:t>
            </a:r>
            <a:r>
              <a:rPr lang="en-US" b="0" i="0">
                <a:solidFill>
                  <a:srgbClr val="000000"/>
                </a:solidFill>
                <a:effectLst/>
                <a:latin typeface="Times New Roman" panose="02020603050405020304" pitchFamily="18" charset="0"/>
              </a:rPr>
              <a:t>https://x.com/EarlGlynn/status/1823022838883778742</a:t>
            </a:r>
          </a:p>
          <a:p>
            <a:r>
              <a:rPr lang="en-US" b="0" i="0" u="none" strike="noStrike">
                <a:solidFill>
                  <a:srgbClr val="0F1419"/>
                </a:solidFill>
                <a:effectLst/>
                <a:latin typeface="TwitterChirp"/>
              </a:rPr>
              <a:t>HAVV Mystery #2: Who can explain Maryland Help America Vote Verification (HAVV) data? @EIwatchdogs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What explains the pattern changes in transactions in Maryland starting in early 2022?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is the nonmatching rate setting new records in 2022-2024? This rate is often over 75% and sometimes approaches 100%.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did the deceased match rate set a new record in mid-2022? </a:t>
            </a:r>
          </a:p>
          <a:p>
            <a:endParaRPr lang="en-US" b="0" i="0" u="none" strike="noStrike">
              <a:solidFill>
                <a:srgbClr val="0F1419"/>
              </a:solidFill>
              <a:effectLst/>
              <a:latin typeface="TwitterChirp"/>
              <a:hlinkClick r:id="rId9"/>
            </a:endParaRPr>
          </a:p>
          <a:p>
            <a:r>
              <a:rPr lang="en-US" b="0" i="0" u="none" strike="noStrike">
                <a:solidFill>
                  <a:srgbClr val="1D9BF0"/>
                </a:solidFill>
                <a:effectLst/>
                <a:latin typeface="inherit"/>
                <a:hlinkClick r:id="rId9"/>
              </a:rPr>
              <a:t>https://</a:t>
            </a:r>
            <a:r>
              <a:rPr lang="en-US" b="0" i="0" u="none" strike="noStrike">
                <a:solidFill>
                  <a:srgbClr val="1D9BF0"/>
                </a:solidFill>
                <a:effectLst/>
                <a:latin typeface="TwitterChirp"/>
                <a:hlinkClick r:id="rId9"/>
              </a:rPr>
              <a:t>watchdoglab.substack.com/p/questions-ab</a:t>
            </a:r>
            <a:r>
              <a:rPr lang="en-US" b="0" i="0" u="none" strike="noStrike">
                <a:solidFill>
                  <a:srgbClr val="1D9BF0"/>
                </a:solidFill>
                <a:effectLst/>
                <a:latin typeface="inherit"/>
                <a:hlinkClick r:id="rId9"/>
              </a:rPr>
              <a:t>out-help-america-vote</a:t>
            </a:r>
            <a:r>
              <a:rPr lang="en-US" b="0" i="0" u="none" strike="noStrike">
                <a:solidFill>
                  <a:srgbClr val="1D9BF0"/>
                </a:solidFill>
                <a:effectLst/>
                <a:latin typeface="TwitterChirp"/>
                <a:hlinkClick r:id="rId9"/>
              </a:rPr>
              <a:t>…</a:t>
            </a:r>
            <a:r>
              <a:rPr lang="en-US" b="0" i="0" u="none" strike="noStrike">
                <a:solidFill>
                  <a:srgbClr val="0F1419"/>
                </a:solidFill>
                <a:effectLst/>
                <a:latin typeface="TwitterChirp"/>
              </a:rPr>
              <a:t>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Link to HAVV Mystery #1: </a:t>
            </a:r>
            <a:r>
              <a:rPr lang="en-US" b="0" i="0" u="none" strike="noStrike">
                <a:solidFill>
                  <a:srgbClr val="1D9BF0"/>
                </a:solidFill>
                <a:effectLst/>
                <a:latin typeface="inherit"/>
                <a:hlinkClick r:id="rId10"/>
              </a:rPr>
              <a:t>https://</a:t>
            </a:r>
            <a:r>
              <a:rPr lang="en-US" b="0" i="0" u="none" strike="noStrike">
                <a:solidFill>
                  <a:srgbClr val="1D9BF0"/>
                </a:solidFill>
                <a:effectLst/>
                <a:latin typeface="TwitterChirp"/>
                <a:hlinkClick r:id="rId10"/>
              </a:rPr>
              <a:t>x.com/EarlGlynn/stat</a:t>
            </a:r>
            <a:r>
              <a:rPr lang="en-US" b="0" i="0" u="none" strike="noStrike">
                <a:solidFill>
                  <a:srgbClr val="1D9BF0"/>
                </a:solidFill>
                <a:effectLst/>
                <a:latin typeface="inherit"/>
                <a:hlinkClick r:id="rId10"/>
              </a:rPr>
              <a:t>us/1820559366476755144</a:t>
            </a:r>
            <a:endParaRPr lang="en-US" b="0" i="0" u="none" strike="noStrike">
              <a:solidFill>
                <a:srgbClr val="0F1419"/>
              </a:solidFill>
              <a:effectLst/>
              <a:latin typeface="TwitterChirp"/>
            </a:endParaRPr>
          </a:p>
          <a:p>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pt-BR" b="0" i="0">
              <a:solidFill>
                <a:srgbClr val="363737"/>
              </a:solidFill>
              <a:effectLst/>
              <a:highlight>
                <a:srgbClr val="FFFFFF"/>
              </a:highlight>
              <a:latin typeface="Spectral"/>
            </a:endParaRPr>
          </a:p>
          <a:p>
            <a:pPr algn="l"/>
            <a:r>
              <a:rPr lang="pt-BR" b="0" i="0">
                <a:solidFill>
                  <a:srgbClr val="363737"/>
                </a:solidFill>
                <a:effectLst/>
                <a:highlight>
                  <a:srgbClr val="FFFFFF"/>
                </a:highlight>
                <a:latin typeface="Spectral"/>
              </a:rPr>
              <a:t>C:\efgArchive\2020s\2024\R\HAVV\2024-07-13\States-Data\</a:t>
            </a:r>
          </a:p>
          <a:p>
            <a:pPr algn="l"/>
            <a:r>
              <a:rPr lang="en-US" b="0" i="0">
                <a:solidFill>
                  <a:srgbClr val="363737"/>
                </a:solidFill>
                <a:effectLst/>
                <a:highlight>
                  <a:srgbClr val="FFFFFF"/>
                </a:highlight>
                <a:latin typeface="Spectral"/>
              </a:rPr>
              <a:t>Michigan-HAVV-through-2024-07-13.xlsx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34</a:t>
            </a:fld>
            <a:endParaRPr lang="en-US"/>
          </a:p>
        </p:txBody>
      </p:sp>
    </p:spTree>
    <p:extLst>
      <p:ext uri="{BB962C8B-B14F-4D97-AF65-F5344CB8AC3E}">
        <p14:creationId xmlns:p14="http://schemas.microsoft.com/office/powerpoint/2010/main" val="10360966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35</a:t>
            </a:fld>
            <a:endParaRPr lang="en-US"/>
          </a:p>
        </p:txBody>
      </p:sp>
    </p:spTree>
    <p:extLst>
      <p:ext uri="{BB962C8B-B14F-4D97-AF65-F5344CB8AC3E}">
        <p14:creationId xmlns:p14="http://schemas.microsoft.com/office/powerpoint/2010/main" val="35786066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363737"/>
                </a:solidFill>
                <a:effectLst/>
                <a:highlight>
                  <a:srgbClr val="FFFFFF"/>
                </a:highlight>
                <a:latin typeface="Spectral"/>
              </a:rPr>
              <a:t>2024-09-21  </a:t>
            </a:r>
            <a:r>
              <a:rPr lang="en-US" b="0" i="0">
                <a:solidFill>
                  <a:srgbClr val="000000"/>
                </a:solidFill>
                <a:effectLst/>
                <a:latin typeface="Times New Roman" panose="02020603050405020304" pitchFamily="18" charset="0"/>
              </a:rPr>
              <a:t>https://x.com/EarlGlynn/status/1837569055722819826</a:t>
            </a:r>
            <a:endParaRPr lang="en-US" b="0" i="0">
              <a:solidFill>
                <a:srgbClr val="363737"/>
              </a:solidFill>
              <a:effectLst/>
              <a:highlight>
                <a:srgbClr val="FFFFFF"/>
              </a:highlight>
              <a:latin typeface="Spectr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a:solidFill>
                <a:srgbClr val="363737"/>
              </a:solidFill>
              <a:effectLst/>
              <a:highlight>
                <a:srgbClr val="FFFFFF"/>
              </a:highlight>
              <a:latin typeface="Spectr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363737"/>
                </a:solidFill>
                <a:effectLst/>
                <a:highlight>
                  <a:srgbClr val="FFFFFF"/>
                </a:highlight>
                <a:latin typeface="Spectral"/>
              </a:rPr>
              <a:t>Left ERIC:  https://www.sos.mo.gov/default.aspx?PageId=10296</a:t>
            </a:r>
            <a:br>
              <a:rPr lang="en-US" b="0" i="0">
                <a:solidFill>
                  <a:srgbClr val="363737"/>
                </a:solidFill>
                <a:effectLst/>
                <a:highlight>
                  <a:srgbClr val="FFFFFF"/>
                </a:highlight>
                <a:latin typeface="Spectral"/>
              </a:rPr>
            </a:br>
            <a:r>
              <a:rPr lang="en-US" sz="1800" b="1" kern="100">
                <a:effectLst/>
                <a:latin typeface="Calibri" panose="020F0502020204030204" pitchFamily="34" charset="0"/>
                <a:ea typeface="Calibri" panose="020F0502020204030204" pitchFamily="34" charset="0"/>
                <a:cs typeface="Times New Roman" panose="02020603050405020304" pitchFamily="18" charset="0"/>
              </a:rPr>
              <a:t>Electronic Registration Information Center</a:t>
            </a:r>
            <a:endParaRPr lang="en-US" sz="1800" kern="10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Help America Vote Verification (HAVV) data from Social Security in the week ending Feb 17, 2024 showed 32% of the matches were to dead people, when the week before was 1% and the week after was 3.5%.  Why so high in one specific week?</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The non match rates and death match rates look good in Missouri except for that week since Missouri left ERIC (</a:t>
            </a:r>
            <a:r>
              <a:rPr lang="en-US" sz="1200" b="1" kern="100">
                <a:effectLst/>
                <a:latin typeface="Calibri" panose="020F0502020204030204" pitchFamily="34" charset="0"/>
                <a:ea typeface="Calibri" panose="020F0502020204030204" pitchFamily="34" charset="0"/>
                <a:cs typeface="Times New Roman" panose="02020603050405020304" pitchFamily="18" charset="0"/>
              </a:rPr>
              <a:t>Electronic Registration Information Center</a:t>
            </a:r>
            <a:r>
              <a:rPr lang="en-US" b="0" i="0">
                <a:solidFill>
                  <a:srgbClr val="363737"/>
                </a:solidFill>
                <a:effectLst/>
                <a:highlight>
                  <a:srgbClr val="FFFFFF"/>
                </a:highlight>
                <a:latin typeface="Spectral"/>
              </a:rPr>
              <a:t>) in March 2023, but the number of weekly transactions has been erratic. </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HAVV appears to be designed so the locations of problem data cannot be found.</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2024-09-10  </a:t>
            </a:r>
            <a:r>
              <a:rPr lang="en-US" b="0" i="0">
                <a:solidFill>
                  <a:srgbClr val="000000"/>
                </a:solidFill>
                <a:effectLst/>
                <a:latin typeface="Times New Roman" panose="02020603050405020304" pitchFamily="18" charset="0"/>
              </a:rPr>
              <a:t>https://x.com/EarlGlynn/status/1833591140592799755</a:t>
            </a:r>
          </a:p>
          <a:p>
            <a:pPr algn="l"/>
            <a:endParaRPr lang="en-US" b="0" i="0">
              <a:solidFill>
                <a:srgbClr val="000000"/>
              </a:solidFill>
              <a:effectLst/>
              <a:highlight>
                <a:srgbClr val="FFFFFF"/>
              </a:highlight>
              <a:latin typeface="Times New Roman" panose="02020603050405020304" pitchFamily="18" charset="0"/>
            </a:endParaRPr>
          </a:p>
          <a:p>
            <a:pPr algn="l"/>
            <a:r>
              <a:rPr lang="en-US" b="0" i="0" u="none" strike="noStrike">
                <a:solidFill>
                  <a:srgbClr val="0F1419"/>
                </a:solidFill>
                <a:effectLst/>
                <a:latin typeface="TwitterChirp"/>
              </a:rPr>
              <a:t>Missouri's HAVV transactions have been erratic since early 2023. </a:t>
            </a:r>
            <a:r>
              <a:rPr lang="en-US" b="0" i="0" u="none" strike="noStrike">
                <a:solidFill>
                  <a:srgbClr val="1D9BF0"/>
                </a:solidFill>
                <a:effectLst/>
                <a:latin typeface="TwitterChirp"/>
                <a:hlinkClick r:id="rId3"/>
              </a:rPr>
              <a:t>@WallStreetApes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4"/>
              </a:rPr>
              <a:t>@Eiwatchdogs</a:t>
            </a:r>
            <a:endParaRPr lang="en-US" b="0" i="0" u="none" strike="noStrike">
              <a:solidFill>
                <a:srgbClr val="1D9BF0"/>
              </a:solidFill>
              <a:effectLst/>
              <a:latin typeface="TwitterChirp"/>
            </a:endParaRP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One possible explanation is the State of Missouri left ERIC roughly in March 2023 according to their SoS press release: </a:t>
            </a:r>
            <a:r>
              <a:rPr lang="en-US" b="0" i="0" u="none" strike="noStrike">
                <a:solidFill>
                  <a:srgbClr val="1D9BF0"/>
                </a:solidFill>
                <a:effectLst/>
                <a:latin typeface="inherit"/>
                <a:hlinkClick r:id="rId5"/>
              </a:rPr>
              <a:t>https://</a:t>
            </a:r>
            <a:r>
              <a:rPr lang="en-US" b="0" i="0" u="none" strike="noStrike">
                <a:solidFill>
                  <a:srgbClr val="1D9BF0"/>
                </a:solidFill>
                <a:effectLst/>
                <a:latin typeface="TwitterChirp"/>
                <a:hlinkClick r:id="rId5"/>
              </a:rPr>
              <a:t>sos.mo.gov/default.aspx?P</a:t>
            </a:r>
            <a:r>
              <a:rPr lang="en-US" b="0" i="0" u="none" strike="noStrike">
                <a:solidFill>
                  <a:srgbClr val="1D9BF0"/>
                </a:solidFill>
                <a:effectLst/>
                <a:latin typeface="inherit"/>
                <a:hlinkClick r:id="rId5"/>
              </a:rPr>
              <a:t>ageId=10296</a:t>
            </a:r>
            <a:r>
              <a:rPr lang="en-US" b="0" i="0" u="none" strike="noStrike">
                <a:solidFill>
                  <a:srgbClr val="1D9BF0"/>
                </a:solidFill>
                <a:effectLst/>
                <a:latin typeface="TwitterChirp"/>
                <a:hlinkClick r:id="rId5"/>
              </a:rPr>
              <a:t>…</a:t>
            </a:r>
            <a:r>
              <a:rPr lang="en-US" b="0" i="0" u="none" strike="noStrike">
                <a:solidFill>
                  <a:srgbClr val="0F1419"/>
                </a:solidFill>
                <a:effectLst/>
                <a:latin typeface="TwitterChirp"/>
              </a:rPr>
              <a:t>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was the Missouri HAVV weekly transaction nonmatching rate 20 to 40% under ERIC and has been 10% or less since leaving ERIC?</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was the Missouri HAVV deceased match rate 32% for the week ending 2024-02-17?</a:t>
            </a:r>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2024-09-07  </a:t>
            </a:r>
            <a:r>
              <a:rPr lang="en-US" b="0" i="0">
                <a:solidFill>
                  <a:srgbClr val="000000"/>
                </a:solidFill>
                <a:effectLst/>
                <a:latin typeface="Times New Roman" panose="02020603050405020304" pitchFamily="18" charset="0"/>
              </a:rPr>
              <a:t>https://x.com/EarlGlynn/status/1832604590522446183</a:t>
            </a:r>
          </a:p>
          <a:p>
            <a:pPr algn="l"/>
            <a:r>
              <a:rPr lang="en-US" b="0" i="0" u="none" strike="noStrike">
                <a:solidFill>
                  <a:srgbClr val="0F1419"/>
                </a:solidFill>
                <a:effectLst/>
                <a:latin typeface="TwitterChirp"/>
              </a:rPr>
              <a:t>That was the week ending Feb 17 when those 23,253 matches to deceased amounted to 32.1% of all HAVV matching transactions in Missouri. </a:t>
            </a:r>
          </a:p>
          <a:p>
            <a:pPr algn="l"/>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That was one huge outlier this year, but the week-to-week Missouri HAVV transactions are quite erratic in 2024, too. </a:t>
            </a:r>
          </a:p>
          <a:p>
            <a:pPr algn="l"/>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See recent X posting about Help </a:t>
            </a:r>
            <a:r>
              <a:rPr lang="en-US" b="0" i="1" u="none" strike="noStrike">
                <a:solidFill>
                  <a:srgbClr val="0F1419"/>
                </a:solidFill>
                <a:effectLst/>
                <a:latin typeface="TwitterChirp"/>
              </a:rPr>
              <a:t>America Vote Verification</a:t>
            </a:r>
            <a:r>
              <a:rPr lang="en-US" b="0" i="0" u="none" strike="noStrike">
                <a:solidFill>
                  <a:srgbClr val="0F1419"/>
                </a:solidFill>
                <a:effectLst/>
                <a:latin typeface="TwitterChirp"/>
              </a:rPr>
              <a:t> (HAVV) Mystery #5: Missouri </a:t>
            </a:r>
            <a:r>
              <a:rPr lang="en-US" b="0" i="0" u="none" strike="noStrike">
                <a:solidFill>
                  <a:srgbClr val="1D9BF0"/>
                </a:solidFill>
                <a:effectLst/>
                <a:latin typeface="inherit"/>
                <a:hlinkClick r:id="rId6"/>
              </a:rPr>
              <a:t>https://</a:t>
            </a:r>
            <a:r>
              <a:rPr lang="en-US" b="0" i="0" u="none" strike="noStrike">
                <a:solidFill>
                  <a:srgbClr val="1D9BF0"/>
                </a:solidFill>
                <a:effectLst/>
                <a:latin typeface="TwitterChirp"/>
                <a:hlinkClick r:id="rId6"/>
              </a:rPr>
              <a:t>x.com/EarlGlynn/stat</a:t>
            </a:r>
            <a:r>
              <a:rPr lang="en-US" b="0" i="0" u="none" strike="noStrike">
                <a:solidFill>
                  <a:srgbClr val="1D9BF0"/>
                </a:solidFill>
                <a:effectLst/>
                <a:latin typeface="inherit"/>
                <a:hlinkClick r:id="rId6"/>
              </a:rPr>
              <a:t>us/1829569062575231225</a:t>
            </a:r>
            <a:endParaRPr lang="en-US" b="0" i="0" u="none" strike="noStrike">
              <a:solidFill>
                <a:srgbClr val="1D9BF0"/>
              </a:solidFill>
              <a:effectLst/>
              <a:latin typeface="inherit"/>
            </a:endParaRPr>
          </a:p>
          <a:p>
            <a:pPr algn="l"/>
            <a:endParaRPr lang="en-US" b="0" i="0" u="none" strike="noStrike">
              <a:solidFill>
                <a:srgbClr val="1D9BF0"/>
              </a:solidFill>
              <a:effectLst/>
              <a:highlight>
                <a:srgbClr val="FFFFFF"/>
              </a:highlight>
              <a:latin typeface="inherit"/>
            </a:endParaRPr>
          </a:p>
          <a:p>
            <a:pPr algn="l"/>
            <a:endParaRPr lang="en-US" b="0" i="0" u="none" strike="noStrike">
              <a:solidFill>
                <a:srgbClr val="1D9BF0"/>
              </a:solidFill>
              <a:effectLst/>
              <a:highlight>
                <a:srgbClr val="FFFFFF"/>
              </a:highlight>
              <a:latin typeface="inherit"/>
            </a:endParaRPr>
          </a:p>
          <a:p>
            <a:pPr algn="l"/>
            <a:r>
              <a:rPr lang="en-US" b="0" i="0" u="none" strike="noStrike">
                <a:solidFill>
                  <a:srgbClr val="1D9BF0"/>
                </a:solidFill>
                <a:effectLst/>
                <a:highlight>
                  <a:srgbClr val="FFFFFF"/>
                </a:highlight>
                <a:latin typeface="inherit"/>
              </a:rPr>
              <a:t>2024-08-30  </a:t>
            </a:r>
            <a:r>
              <a:rPr lang="en-US" b="0" i="0">
                <a:solidFill>
                  <a:srgbClr val="000000"/>
                </a:solidFill>
                <a:effectLst/>
                <a:latin typeface="Times New Roman" panose="02020603050405020304" pitchFamily="18" charset="0"/>
              </a:rPr>
              <a:t>https://x.com/EarlGlynn/status/1829569062575231225</a:t>
            </a:r>
            <a:endParaRPr lang="en-US" b="0" i="0" u="none" strike="noStrike">
              <a:solidFill>
                <a:srgbClr val="1D9BF0"/>
              </a:solidFill>
              <a:effectLst/>
              <a:highlight>
                <a:srgbClr val="FFFFFF"/>
              </a:highlight>
              <a:latin typeface="inherit"/>
            </a:endParaRPr>
          </a:p>
          <a:p>
            <a:pPr algn="l"/>
            <a:r>
              <a:rPr lang="en-US" b="0" i="0" u="none" strike="noStrike">
                <a:solidFill>
                  <a:srgbClr val="0F1419"/>
                </a:solidFill>
                <a:effectLst/>
                <a:latin typeface="TwitterChirp"/>
              </a:rPr>
              <a:t>Help America Vote Verification (HAVV) Mystery #5: </a:t>
            </a:r>
            <a:r>
              <a:rPr lang="en-US" b="1" i="0" u="none" strike="noStrike">
                <a:solidFill>
                  <a:srgbClr val="0F1419"/>
                </a:solidFill>
                <a:effectLst/>
                <a:latin typeface="TwitterChirp"/>
              </a:rPr>
              <a:t>Missouri</a:t>
            </a:r>
            <a:r>
              <a:rPr lang="en-US" b="0" i="0" u="none" strike="noStrike">
                <a:solidFill>
                  <a:srgbClr val="0F1419"/>
                </a:solidFill>
                <a:effectLst/>
                <a:latin typeface="TwitterChirp"/>
              </a:rPr>
              <a:t> </a:t>
            </a:r>
          </a:p>
          <a:p>
            <a:pPr algn="l"/>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Why have HAVV weekly transactions in Missouri skyrocketed in late 2023 and 2024 with wide week-to-week swings? </a:t>
            </a:r>
            <a:r>
              <a:rPr lang="en-US" b="0" i="0" u="none" strike="noStrike">
                <a:solidFill>
                  <a:srgbClr val="1D9BF0"/>
                </a:solidFill>
                <a:effectLst/>
                <a:latin typeface="TwitterChirp"/>
                <a:hlinkClick r:id="rId7"/>
              </a:rPr>
              <a:t>@EIWatchdogs</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8"/>
              </a:rPr>
              <a:t>@gatewaypundit</a:t>
            </a:r>
            <a:r>
              <a:rPr lang="en-US" b="0" i="0" u="none" strike="noStrike">
                <a:solidFill>
                  <a:srgbClr val="1D9BF0"/>
                </a:solidFill>
                <a:effectLst/>
                <a:latin typeface="TwitterChirp"/>
              </a:rPr>
              <a:t> </a:t>
            </a: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Social Security’s HAVV seems to be designed so problems cannot be traced to their source. </a:t>
            </a:r>
            <a:r>
              <a:rPr lang="en-US" b="0" i="0" u="none" strike="noStrike">
                <a:solidFill>
                  <a:srgbClr val="1D9BF0"/>
                </a:solidFill>
                <a:effectLst/>
                <a:latin typeface="inherit"/>
                <a:hlinkClick r:id="rId9"/>
              </a:rPr>
              <a:t>https://</a:t>
            </a:r>
            <a:r>
              <a:rPr lang="en-US" b="0" i="0" u="none" strike="noStrike">
                <a:solidFill>
                  <a:srgbClr val="1D9BF0"/>
                </a:solidFill>
                <a:effectLst/>
                <a:latin typeface="TwitterChirp"/>
                <a:hlinkClick r:id="rId9"/>
              </a:rPr>
              <a:t>watchdoglab.substack.com/p/questions-ab</a:t>
            </a:r>
            <a:r>
              <a:rPr lang="en-US" b="0" i="0" u="none" strike="noStrike">
                <a:solidFill>
                  <a:srgbClr val="1D9BF0"/>
                </a:solidFill>
                <a:effectLst/>
                <a:latin typeface="inherit"/>
                <a:hlinkClick r:id="rId9"/>
              </a:rPr>
              <a:t>out-help-america-vote</a:t>
            </a:r>
            <a:r>
              <a:rPr lang="en-US" b="0" i="0" u="none" strike="noStrike">
                <a:solidFill>
                  <a:srgbClr val="1D9BF0"/>
                </a:solidFill>
                <a:effectLst/>
                <a:latin typeface="TwitterChirp"/>
                <a:hlinkClick r:id="rId9"/>
              </a:rPr>
              <a:t>…</a:t>
            </a:r>
            <a:r>
              <a:rPr lang="en-US" b="0" i="0" u="none" strike="noStrike">
                <a:solidFill>
                  <a:srgbClr val="0F1419"/>
                </a:solidFill>
                <a:effectLst/>
                <a:latin typeface="TwitterChirp"/>
              </a:rPr>
              <a:t>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Link to HAVV Mystery #4: </a:t>
            </a:r>
            <a:r>
              <a:rPr lang="en-US" b="0" i="0" u="none" strike="noStrike">
                <a:solidFill>
                  <a:srgbClr val="1D9BF0"/>
                </a:solidFill>
                <a:effectLst/>
                <a:latin typeface="inherit"/>
                <a:hlinkClick r:id="rId10"/>
              </a:rPr>
              <a:t>https://</a:t>
            </a:r>
            <a:r>
              <a:rPr lang="en-US" b="0" i="0" u="none" strike="noStrike">
                <a:solidFill>
                  <a:srgbClr val="1D9BF0"/>
                </a:solidFill>
                <a:effectLst/>
                <a:latin typeface="TwitterChirp"/>
                <a:hlinkClick r:id="rId10"/>
              </a:rPr>
              <a:t>x.com/EarlGlynn/stat</a:t>
            </a:r>
            <a:r>
              <a:rPr lang="en-US" b="0" i="0" u="none" strike="noStrike">
                <a:solidFill>
                  <a:srgbClr val="1D9BF0"/>
                </a:solidFill>
                <a:effectLst/>
                <a:latin typeface="inherit"/>
                <a:hlinkClick r:id="rId10"/>
              </a:rPr>
              <a:t>us/1826000524719612414</a:t>
            </a:r>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https://publicintegrity.org/politics/elections/who-counts/election-partnership-voters-consequences-eric/</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2024-09-18  </a:t>
            </a:r>
            <a:r>
              <a:rPr lang="en-US" b="0" i="0">
                <a:solidFill>
                  <a:srgbClr val="000000"/>
                </a:solidFill>
                <a:effectLst/>
                <a:latin typeface="Times New Roman" panose="02020603050405020304" pitchFamily="18" charset="0"/>
              </a:rPr>
              <a:t>https://x.com/EarlGlynn/status/1825197344024846437</a:t>
            </a:r>
            <a:endParaRPr lang="en-US" b="0" i="0">
              <a:solidFill>
                <a:srgbClr val="363737"/>
              </a:solidFill>
              <a:effectLst/>
              <a:highlight>
                <a:srgbClr val="FFFFFF"/>
              </a:highlight>
              <a:latin typeface="Spectral"/>
            </a:endParaRPr>
          </a:p>
          <a:p>
            <a:pPr algn="l"/>
            <a:r>
              <a:rPr lang="en-US" b="0" i="0">
                <a:solidFill>
                  <a:srgbClr val="0F1419"/>
                </a:solidFill>
                <a:effectLst/>
                <a:latin typeface="TwitterChirp"/>
              </a:rPr>
              <a:t>What explains the HAVV transactions in Missouri this year?</a:t>
            </a:r>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37</a:t>
            </a:fld>
            <a:endParaRPr lang="en-US"/>
          </a:p>
        </p:txBody>
      </p:sp>
    </p:spTree>
    <p:extLst>
      <p:ext uri="{BB962C8B-B14F-4D97-AF65-F5344CB8AC3E}">
        <p14:creationId xmlns:p14="http://schemas.microsoft.com/office/powerpoint/2010/main" val="22205350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38</a:t>
            </a:fld>
            <a:endParaRPr lang="en-US"/>
          </a:p>
        </p:txBody>
      </p:sp>
    </p:spTree>
    <p:extLst>
      <p:ext uri="{BB962C8B-B14F-4D97-AF65-F5344CB8AC3E}">
        <p14:creationId xmlns:p14="http://schemas.microsoft.com/office/powerpoint/2010/main" val="27751477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pt-BR" b="0" i="0">
                <a:solidFill>
                  <a:srgbClr val="363737"/>
                </a:solidFill>
                <a:effectLst/>
                <a:highlight>
                  <a:srgbClr val="FFFFFF"/>
                </a:highlight>
                <a:latin typeface="Spectral"/>
              </a:rPr>
              <a:t>C:\efgArchive\2020s\2024\R\HAVV\2024-07-13\States-Data</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 weeks in 2024 o nonmatch rats over 40%.  Percent deceased match over 21% in week ending 6/15</a:t>
            </a:r>
          </a:p>
        </p:txBody>
      </p:sp>
      <p:sp>
        <p:nvSpPr>
          <p:cNvPr id="4" name="Slide Number Placeholder 3"/>
          <p:cNvSpPr>
            <a:spLocks noGrp="1"/>
          </p:cNvSpPr>
          <p:nvPr>
            <p:ph type="sldNum" sz="quarter" idx="5"/>
          </p:nvPr>
        </p:nvSpPr>
        <p:spPr/>
        <p:txBody>
          <a:bodyPr/>
          <a:lstStyle/>
          <a:p>
            <a:fld id="{66A7EE91-8A5D-4DA3-B4EE-0638020CEB35}" type="slidenum">
              <a:rPr lang="en-US" smtClean="0"/>
              <a:t>39</a:t>
            </a:fld>
            <a:endParaRPr lang="en-US"/>
          </a:p>
        </p:txBody>
      </p:sp>
    </p:spTree>
    <p:extLst>
      <p:ext uri="{BB962C8B-B14F-4D97-AF65-F5344CB8AC3E}">
        <p14:creationId xmlns:p14="http://schemas.microsoft.com/office/powerpoint/2010/main" val="19017235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2024-09-16  </a:t>
            </a:r>
            <a:r>
              <a:rPr lang="en-US" b="0" i="0">
                <a:solidFill>
                  <a:srgbClr val="000000"/>
                </a:solidFill>
                <a:effectLst/>
                <a:latin typeface="Times New Roman" panose="02020603050405020304" pitchFamily="18" charset="0"/>
              </a:rPr>
              <a:t>https://x.com/EarlGlynn/status/1835878373437960677</a:t>
            </a:r>
          </a:p>
          <a:p>
            <a:pPr algn="l"/>
            <a:r>
              <a:rPr lang="en-US" b="0" i="0" u="none" strike="noStrike">
                <a:solidFill>
                  <a:srgbClr val="0F1419"/>
                </a:solidFill>
                <a:effectLst/>
                <a:latin typeface="TwitterChirp"/>
              </a:rPr>
              <a:t>Time series for each state reveal more information than the year-to-date totals or a single week of data. Different "stories" for each state appear. </a:t>
            </a:r>
            <a:r>
              <a:rPr lang="en-US" b="0" i="0" u="none" strike="noStrike">
                <a:solidFill>
                  <a:srgbClr val="1D9BF0"/>
                </a:solidFill>
                <a:effectLst/>
                <a:latin typeface="TwitterChirp"/>
                <a:hlinkClick r:id="rId3"/>
              </a:rPr>
              <a:t>@NVSOS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4"/>
              </a:rPr>
              <a:t>@Eiwatchdogs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5"/>
              </a:rPr>
              <a:t>@ChuckMuth</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6"/>
              </a:rPr>
              <a:t>@PigpenProject</a:t>
            </a:r>
            <a:endParaRPr lang="en-US" b="0" i="0" u="none" strike="noStrike">
              <a:solidFill>
                <a:srgbClr val="1D9BF0"/>
              </a:solidFill>
              <a:effectLst/>
              <a:latin typeface="TwitterChirp"/>
            </a:endParaRP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For example, look at Nevada: Why do more than 50% of the Help America Vote Verification (</a:t>
            </a:r>
            <a:r>
              <a:rPr lang="en-US" b="0" i="0" u="none" strike="noStrike">
                <a:solidFill>
                  <a:srgbClr val="1D9BF0"/>
                </a:solidFill>
                <a:effectLst/>
                <a:latin typeface="TwitterChirp"/>
                <a:hlinkClick r:id="rId7"/>
              </a:rPr>
              <a:t>#HAVV</a:t>
            </a:r>
            <a:r>
              <a:rPr lang="en-US" b="0" i="0" u="none" strike="noStrike">
                <a:solidFill>
                  <a:srgbClr val="0F1419"/>
                </a:solidFill>
                <a:effectLst/>
                <a:latin typeface="TwitterChirp"/>
              </a:rPr>
              <a:t>) transactions in Nevada not match any Social Security data for much of the last 10 years?</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2024-09-11  </a:t>
            </a:r>
            <a:r>
              <a:rPr lang="en-US" b="0" i="0">
                <a:solidFill>
                  <a:srgbClr val="000000"/>
                </a:solidFill>
                <a:effectLst/>
                <a:latin typeface="Times New Roman" panose="02020603050405020304" pitchFamily="18" charset="0"/>
              </a:rPr>
              <a:t>https://x.com/EarlGlynn/status/1833929790979452959</a:t>
            </a:r>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Why do more than 50% of the Help America Vote Verification (</a:t>
            </a:r>
            <a:r>
              <a:rPr lang="en-US" b="0" i="0" u="none" strike="noStrike">
                <a:solidFill>
                  <a:srgbClr val="1D9BF0"/>
                </a:solidFill>
                <a:effectLst/>
                <a:latin typeface="TwitterChirp"/>
                <a:hlinkClick r:id="rId7"/>
              </a:rPr>
              <a:t>#HAVV</a:t>
            </a:r>
            <a:r>
              <a:rPr lang="en-US" b="0" i="0" u="none" strike="noStrike">
                <a:solidFill>
                  <a:srgbClr val="0F1419"/>
                </a:solidFill>
                <a:effectLst/>
                <a:latin typeface="TwitterChirp"/>
              </a:rPr>
              <a:t>) transactions in Nevada not match any Social Security data? </a:t>
            </a:r>
            <a:r>
              <a:rPr lang="en-US" b="0" i="0" u="none" strike="noStrike">
                <a:solidFill>
                  <a:srgbClr val="1D9BF0"/>
                </a:solidFill>
                <a:effectLst/>
                <a:latin typeface="TwitterChirp"/>
                <a:hlinkClick r:id="rId3"/>
              </a:rPr>
              <a:t>@NVSOS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4"/>
              </a:rPr>
              <a:t>@Eiwatchdogs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5"/>
              </a:rPr>
              <a:t>@ChuckMuth</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6"/>
              </a:rPr>
              <a:t>@PigpenProject</a:t>
            </a:r>
            <a:endParaRPr lang="en-US" b="0" i="0" u="none" strike="noStrike">
              <a:solidFill>
                <a:srgbClr val="1D9BF0"/>
              </a:solidFill>
              <a:effectLst/>
              <a:latin typeface="TwitterChirp"/>
            </a:endParaRP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Example: In the week ending July 13, 2024 there were 37,181 transactions, 36,600 nonmatches (98.4%), and 23 of 551 matches were deceased (4%).</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2024-08-20  </a:t>
            </a:r>
            <a:r>
              <a:rPr lang="en-US" b="0" i="0">
                <a:solidFill>
                  <a:srgbClr val="000000"/>
                </a:solidFill>
                <a:effectLst/>
                <a:latin typeface="Times New Roman" panose="02020603050405020304" pitchFamily="18" charset="0"/>
              </a:rPr>
              <a:t>https://x.com/EarlGlynn/status/1825960462015738033</a:t>
            </a:r>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Help America Vote Verification (HAVV) Mystery #3: Nevada @EINWatchdogs </a:t>
            </a:r>
            <a:r>
              <a:rPr lang="en-US" b="0" i="0" u="none" strike="noStrike">
                <a:solidFill>
                  <a:srgbClr val="1D9BF0"/>
                </a:solidFill>
                <a:effectLst/>
                <a:latin typeface="TwitterChirp"/>
                <a:hlinkClick r:id="rId6"/>
              </a:rPr>
              <a:t>@PigpenProject</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5"/>
              </a:rPr>
              <a:t>@ChuckMuth</a:t>
            </a:r>
            <a:endParaRPr lang="en-US" b="0" i="0" u="none" strike="noStrike">
              <a:solidFill>
                <a:srgbClr val="1D9BF0"/>
              </a:solidFill>
              <a:effectLst/>
              <a:latin typeface="TwitterChirp"/>
            </a:endParaRP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In Nevada the HAVV nonmatching rate has been consistently above 50% since 2014.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In the week ending July 13, 2024 NV had 37,181 HAVV transactions, 36,600 nonmatches (98.4%), and 23 of 551 matches were deceased (4%).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Social Security's HAVV seems to be designed so problems cannot be traced to their source.</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 </a:t>
            </a:r>
            <a:r>
              <a:rPr lang="en-US" b="0" i="0" u="none" strike="noStrike">
                <a:solidFill>
                  <a:srgbClr val="1D9BF0"/>
                </a:solidFill>
                <a:effectLst/>
                <a:latin typeface="inherit"/>
                <a:hlinkClick r:id="rId8"/>
              </a:rPr>
              <a:t>https://</a:t>
            </a:r>
            <a:r>
              <a:rPr lang="en-US" b="0" i="0" u="none" strike="noStrike">
                <a:solidFill>
                  <a:srgbClr val="1D9BF0"/>
                </a:solidFill>
                <a:effectLst/>
                <a:latin typeface="TwitterChirp"/>
                <a:hlinkClick r:id="rId8"/>
              </a:rPr>
              <a:t>watchdoglab.substack.com/p/questions-ab</a:t>
            </a:r>
            <a:r>
              <a:rPr lang="en-US" b="0" i="0" u="none" strike="noStrike">
                <a:solidFill>
                  <a:srgbClr val="1D9BF0"/>
                </a:solidFill>
                <a:effectLst/>
                <a:latin typeface="inherit"/>
                <a:hlinkClick r:id="rId8"/>
              </a:rPr>
              <a:t>out-help-america-vote</a:t>
            </a:r>
            <a:r>
              <a:rPr lang="en-US" b="0" i="0" u="none" strike="noStrike">
                <a:solidFill>
                  <a:srgbClr val="1D9BF0"/>
                </a:solidFill>
                <a:effectLst/>
                <a:latin typeface="TwitterChirp"/>
                <a:hlinkClick r:id="rId8"/>
              </a:rPr>
              <a:t>…</a:t>
            </a:r>
            <a:r>
              <a:rPr lang="en-US" b="0" i="0" u="none" strike="noStrike">
                <a:solidFill>
                  <a:srgbClr val="0F1419"/>
                </a:solidFill>
                <a:effectLst/>
                <a:latin typeface="TwitterChirp"/>
              </a:rPr>
              <a:t> </a:t>
            </a:r>
          </a:p>
          <a:p>
            <a:r>
              <a:rPr lang="en-US" b="0" i="0" u="none" strike="noStrike">
                <a:solidFill>
                  <a:srgbClr val="0F1419"/>
                </a:solidFill>
                <a:effectLst/>
                <a:latin typeface="TwitterChirp"/>
              </a:rPr>
              <a:t>Link to HAVV Mystery #2: </a:t>
            </a:r>
            <a:r>
              <a:rPr lang="en-US" b="0" i="0" u="none" strike="noStrike">
                <a:solidFill>
                  <a:srgbClr val="1D9BF0"/>
                </a:solidFill>
                <a:effectLst/>
                <a:latin typeface="inherit"/>
                <a:hlinkClick r:id="rId9"/>
              </a:rPr>
              <a:t>https://</a:t>
            </a:r>
            <a:r>
              <a:rPr lang="en-US" b="0" i="0" u="none" strike="noStrike">
                <a:solidFill>
                  <a:srgbClr val="1D9BF0"/>
                </a:solidFill>
                <a:effectLst/>
                <a:latin typeface="TwitterChirp"/>
                <a:hlinkClick r:id="rId9"/>
              </a:rPr>
              <a:t>x.com/EarlGlynn/stat</a:t>
            </a:r>
            <a:r>
              <a:rPr lang="en-US" b="0" i="0" u="none" strike="noStrike">
                <a:solidFill>
                  <a:srgbClr val="1D9BF0"/>
                </a:solidFill>
                <a:effectLst/>
                <a:latin typeface="inherit"/>
                <a:hlinkClick r:id="rId9"/>
              </a:rPr>
              <a:t>us/1823022838883778742</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2024-08-20</a:t>
            </a:r>
          </a:p>
          <a:p>
            <a:pPr algn="l"/>
            <a:r>
              <a:rPr lang="en-US" b="0" i="0">
                <a:solidFill>
                  <a:srgbClr val="363737"/>
                </a:solidFill>
                <a:effectLst/>
                <a:highlight>
                  <a:srgbClr val="FFFFFF"/>
                </a:highlight>
                <a:latin typeface="Spectral"/>
              </a:rPr>
              <a:t>Chronic issue of over 50% nonmatch rate</a:t>
            </a:r>
          </a:p>
        </p:txBody>
      </p:sp>
      <p:sp>
        <p:nvSpPr>
          <p:cNvPr id="4" name="Slide Number Placeholder 3"/>
          <p:cNvSpPr>
            <a:spLocks noGrp="1"/>
          </p:cNvSpPr>
          <p:nvPr>
            <p:ph type="sldNum" sz="quarter" idx="5"/>
          </p:nvPr>
        </p:nvSpPr>
        <p:spPr/>
        <p:txBody>
          <a:bodyPr/>
          <a:lstStyle/>
          <a:p>
            <a:fld id="{66A7EE91-8A5D-4DA3-B4EE-0638020CEB35}" type="slidenum">
              <a:rPr lang="en-US" smtClean="0"/>
              <a:t>40</a:t>
            </a:fld>
            <a:endParaRPr lang="en-US"/>
          </a:p>
        </p:txBody>
      </p:sp>
    </p:spTree>
    <p:extLst>
      <p:ext uri="{BB962C8B-B14F-4D97-AF65-F5344CB8AC3E}">
        <p14:creationId xmlns:p14="http://schemas.microsoft.com/office/powerpoint/2010/main" val="374269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41</a:t>
            </a:fld>
            <a:endParaRPr lang="en-US"/>
          </a:p>
        </p:txBody>
      </p:sp>
    </p:spTree>
    <p:extLst>
      <p:ext uri="{BB962C8B-B14F-4D97-AF65-F5344CB8AC3E}">
        <p14:creationId xmlns:p14="http://schemas.microsoft.com/office/powerpoint/2010/main" val="222135538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Chronic issue of over 50% nonmatch rate</a:t>
            </a:r>
          </a:p>
        </p:txBody>
      </p:sp>
      <p:sp>
        <p:nvSpPr>
          <p:cNvPr id="4" name="Slide Number Placeholder 3"/>
          <p:cNvSpPr>
            <a:spLocks noGrp="1"/>
          </p:cNvSpPr>
          <p:nvPr>
            <p:ph type="sldNum" sz="quarter" idx="5"/>
          </p:nvPr>
        </p:nvSpPr>
        <p:spPr/>
        <p:txBody>
          <a:bodyPr/>
          <a:lstStyle/>
          <a:p>
            <a:fld id="{66A7EE91-8A5D-4DA3-B4EE-0638020CEB35}" type="slidenum">
              <a:rPr lang="en-US" smtClean="0"/>
              <a:t>42</a:t>
            </a:fld>
            <a:endParaRPr lang="en-US"/>
          </a:p>
        </p:txBody>
      </p:sp>
    </p:spTree>
    <p:extLst>
      <p:ext uri="{BB962C8B-B14F-4D97-AF65-F5344CB8AC3E}">
        <p14:creationId xmlns:p14="http://schemas.microsoft.com/office/powerpoint/2010/main" val="38204954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https://www.ssa.gov/open/havv/</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p:txBody>
      </p:sp>
      <p:sp>
        <p:nvSpPr>
          <p:cNvPr id="4" name="Slide Number Placeholder 3"/>
          <p:cNvSpPr>
            <a:spLocks noGrp="1"/>
          </p:cNvSpPr>
          <p:nvPr>
            <p:ph type="sldNum" sz="quarter" idx="5"/>
          </p:nvPr>
        </p:nvSpPr>
        <p:spPr/>
        <p:txBody>
          <a:bodyPr/>
          <a:lstStyle/>
          <a:p>
            <a:fld id="{66A7EE91-8A5D-4DA3-B4EE-0638020CEB35}" type="slidenum">
              <a:rPr lang="en-US" smtClean="0"/>
              <a:t>43</a:t>
            </a:fld>
            <a:endParaRPr lang="en-US"/>
          </a:p>
        </p:txBody>
      </p:sp>
    </p:spTree>
    <p:extLst>
      <p:ext uri="{BB962C8B-B14F-4D97-AF65-F5344CB8AC3E}">
        <p14:creationId xmlns:p14="http://schemas.microsoft.com/office/powerpoint/2010/main" val="1826048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C:\efgArchive\2020s\2024\R\HAVV\2024-07-13\States-Plots\</a:t>
            </a:r>
          </a:p>
          <a:p>
            <a:r>
              <a:rPr lang="en-US"/>
              <a:t>Maryland-TotalTransactions.png</a:t>
            </a:r>
          </a:p>
        </p:txBody>
      </p:sp>
      <p:sp>
        <p:nvSpPr>
          <p:cNvPr id="4" name="Slide Number Placeholder 3"/>
          <p:cNvSpPr>
            <a:spLocks noGrp="1"/>
          </p:cNvSpPr>
          <p:nvPr>
            <p:ph type="sldNum" sz="quarter" idx="5"/>
          </p:nvPr>
        </p:nvSpPr>
        <p:spPr/>
        <p:txBody>
          <a:bodyPr/>
          <a:lstStyle/>
          <a:p>
            <a:fld id="{66A7EE91-8A5D-4DA3-B4EE-0638020CEB35}" type="slidenum">
              <a:rPr lang="en-US" smtClean="0"/>
              <a:t>7</a:t>
            </a:fld>
            <a:endParaRPr lang="en-US"/>
          </a:p>
        </p:txBody>
      </p:sp>
    </p:spTree>
    <p:extLst>
      <p:ext uri="{BB962C8B-B14F-4D97-AF65-F5344CB8AC3E}">
        <p14:creationId xmlns:p14="http://schemas.microsoft.com/office/powerpoint/2010/main" val="29362348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https://www.ssa.gov/open/havv/</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Members of ERIC:  https://ericstates.org/about/</a:t>
            </a:r>
          </a:p>
          <a:p>
            <a:r>
              <a:rPr lang="en-US"/>
              <a:t>KY, NM, SC</a:t>
            </a: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44</a:t>
            </a:fld>
            <a:endParaRPr lang="en-US"/>
          </a:p>
        </p:txBody>
      </p:sp>
    </p:spTree>
    <p:extLst>
      <p:ext uri="{BB962C8B-B14F-4D97-AF65-F5344CB8AC3E}">
        <p14:creationId xmlns:p14="http://schemas.microsoft.com/office/powerpoint/2010/main" val="4588915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45</a:t>
            </a:fld>
            <a:endParaRPr lang="en-US"/>
          </a:p>
        </p:txBody>
      </p:sp>
    </p:spTree>
    <p:extLst>
      <p:ext uri="{BB962C8B-B14F-4D97-AF65-F5344CB8AC3E}">
        <p14:creationId xmlns:p14="http://schemas.microsoft.com/office/powerpoint/2010/main" val="29201929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2024-07-07  </a:t>
            </a:r>
            <a:r>
              <a:rPr lang="en-US" b="0" i="0">
                <a:solidFill>
                  <a:srgbClr val="000000"/>
                </a:solidFill>
                <a:effectLst/>
                <a:latin typeface="Times New Roman" panose="02020603050405020304" pitchFamily="18" charset="0"/>
              </a:rPr>
              <a:t>https://x.com/EarlGlynn/status/1810054324443099519</a:t>
            </a:r>
          </a:p>
          <a:p>
            <a:pPr algn="l"/>
            <a:r>
              <a:rPr lang="en-US" b="0" i="0" u="none" strike="noStrike">
                <a:solidFill>
                  <a:srgbClr val="0F1419"/>
                </a:solidFill>
                <a:effectLst/>
                <a:latin typeface="TwitterChirp"/>
              </a:rPr>
              <a:t>Something very curious in the DMV Help America Vote Verification data from North Carolina is showing up in 2024: A spike in the weekly transactions and an increasing trend in percent nonmatching transactions. </a:t>
            </a:r>
            <a:r>
              <a:rPr lang="en-US" b="0" i="0" u="none" strike="noStrike">
                <a:solidFill>
                  <a:srgbClr val="1D9BF0"/>
                </a:solidFill>
                <a:effectLst/>
                <a:latin typeface="TwitterChirp"/>
                <a:hlinkClick r:id="rId3"/>
              </a:rPr>
              <a:t>@Eiwatchdogs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4"/>
              </a:rPr>
              <a:t>#OnlyCitizensVote</a:t>
            </a:r>
            <a:r>
              <a:rPr lang="en-US" b="0" i="0" u="none" strike="noStrike">
                <a:solidFill>
                  <a:srgbClr val="0F1419"/>
                </a:solidFill>
                <a:effectLst/>
                <a:latin typeface="TwitterChirp"/>
              </a:rPr>
              <a:t> </a:t>
            </a:r>
            <a:r>
              <a:rPr lang="en-US" b="0" i="0" u="none" strike="noStrike">
                <a:solidFill>
                  <a:srgbClr val="1D9BF0"/>
                </a:solidFill>
                <a:effectLst/>
                <a:latin typeface="TwitterChirp"/>
                <a:hlinkClick r:id="rId5"/>
              </a:rPr>
              <a:t>@TrueTheVote</a:t>
            </a:r>
            <a:endParaRPr lang="en-US" b="0" i="0" u="none" strike="noStrike">
              <a:solidFill>
                <a:srgbClr val="0F1419"/>
              </a:solidFill>
              <a:effectLst/>
              <a:latin typeface="TwitterChirp"/>
            </a:endParaRP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46</a:t>
            </a:fld>
            <a:endParaRPr lang="en-US"/>
          </a:p>
        </p:txBody>
      </p:sp>
    </p:spTree>
    <p:extLst>
      <p:ext uri="{BB962C8B-B14F-4D97-AF65-F5344CB8AC3E}">
        <p14:creationId xmlns:p14="http://schemas.microsoft.com/office/powerpoint/2010/main" val="37394415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363737"/>
                </a:solidFill>
                <a:effectLst/>
                <a:highlight>
                  <a:srgbClr val="FFFFFF"/>
                </a:highlight>
                <a:latin typeface="Spectral"/>
              </a:rPr>
              <a:t>Ohio not in ERIC</a:t>
            </a:r>
          </a:p>
        </p:txBody>
      </p:sp>
      <p:sp>
        <p:nvSpPr>
          <p:cNvPr id="4" name="Slide Number Placeholder 3"/>
          <p:cNvSpPr>
            <a:spLocks noGrp="1"/>
          </p:cNvSpPr>
          <p:nvPr>
            <p:ph type="sldNum" sz="quarter" idx="5"/>
          </p:nvPr>
        </p:nvSpPr>
        <p:spPr/>
        <p:txBody>
          <a:bodyPr/>
          <a:lstStyle/>
          <a:p>
            <a:fld id="{66A7EE91-8A5D-4DA3-B4EE-0638020CEB35}" type="slidenum">
              <a:rPr lang="en-US" smtClean="0"/>
              <a:t>47</a:t>
            </a:fld>
            <a:endParaRPr lang="en-US"/>
          </a:p>
        </p:txBody>
      </p:sp>
    </p:spTree>
    <p:extLst>
      <p:ext uri="{BB962C8B-B14F-4D97-AF65-F5344CB8AC3E}">
        <p14:creationId xmlns:p14="http://schemas.microsoft.com/office/powerpoint/2010/main" val="13419126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48</a:t>
            </a:fld>
            <a:endParaRPr lang="en-US"/>
          </a:p>
        </p:txBody>
      </p:sp>
    </p:spTree>
    <p:extLst>
      <p:ext uri="{BB962C8B-B14F-4D97-AF65-F5344CB8AC3E}">
        <p14:creationId xmlns:p14="http://schemas.microsoft.com/office/powerpoint/2010/main" val="79561893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49</a:t>
            </a:fld>
            <a:endParaRPr lang="en-US"/>
          </a:p>
        </p:txBody>
      </p:sp>
    </p:spTree>
    <p:extLst>
      <p:ext uri="{BB962C8B-B14F-4D97-AF65-F5344CB8AC3E}">
        <p14:creationId xmlns:p14="http://schemas.microsoft.com/office/powerpoint/2010/main" val="14125852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2024-09-10  </a:t>
            </a:r>
            <a:r>
              <a:rPr lang="en-US" b="0" i="0">
                <a:solidFill>
                  <a:srgbClr val="000000"/>
                </a:solidFill>
                <a:effectLst/>
                <a:latin typeface="Times New Roman" panose="02020603050405020304" pitchFamily="18" charset="0"/>
              </a:rPr>
              <a:t>https://x.com/EarlGlynn/status/1833594621407924317</a:t>
            </a:r>
          </a:p>
          <a:p>
            <a:pPr algn="l"/>
            <a:r>
              <a:rPr lang="en-US" b="0" i="0" u="none" strike="noStrike">
                <a:solidFill>
                  <a:srgbClr val="0F1419"/>
                </a:solidFill>
                <a:effectLst/>
                <a:latin typeface="TwitterChirp"/>
              </a:rPr>
              <a:t>The Pennsylvania 2024 HAVV transactions to date (2024-08-31) are 1,632,111, which is already higher than their 2023 total of 1,340,135. </a:t>
            </a:r>
            <a:r>
              <a:rPr lang="en-US" b="0" i="0" u="none" strike="noStrike">
                <a:solidFill>
                  <a:srgbClr val="1D9BF0"/>
                </a:solidFill>
                <a:effectLst/>
                <a:latin typeface="TwitterChirp"/>
                <a:hlinkClick r:id="rId3"/>
              </a:rPr>
              <a:t>@WallStreetApes</a:t>
            </a:r>
            <a:r>
              <a:rPr lang="en-US" b="0" i="0" u="none" strike="noStrike">
                <a:solidFill>
                  <a:srgbClr val="1D9BF0"/>
                </a:solidFill>
                <a:effectLst/>
                <a:latin typeface="TwitterChirp"/>
              </a:rPr>
              <a:t> </a:t>
            </a:r>
            <a:r>
              <a:rPr lang="en-US" b="0" i="0" u="none" strike="noStrike">
                <a:solidFill>
                  <a:srgbClr val="1D9BF0"/>
                </a:solidFill>
                <a:effectLst/>
                <a:latin typeface="TwitterChirp"/>
                <a:hlinkClick r:id="rId4"/>
              </a:rPr>
              <a:t>@Eiwatchdogs</a:t>
            </a:r>
            <a:r>
              <a:rPr lang="en-US" b="0" i="0" u="none" strike="noStrike">
                <a:solidFill>
                  <a:srgbClr val="1D9BF0"/>
                </a:solidFill>
                <a:effectLst/>
                <a:latin typeface="TwitterChirp"/>
              </a:rPr>
              <a:t> </a:t>
            </a:r>
          </a:p>
          <a:p>
            <a:pPr algn="l"/>
            <a:endParaRPr lang="en-US" b="0" i="0" u="none" strike="noStrike">
              <a:solidFill>
                <a:srgbClr val="1D9BF0"/>
              </a:solidFill>
              <a:effectLst/>
              <a:latin typeface="TwitterChirp"/>
            </a:endParaRPr>
          </a:p>
          <a:p>
            <a:pPr algn="l"/>
            <a:r>
              <a:rPr lang="en-US" b="0" i="0" u="none" strike="noStrike">
                <a:solidFill>
                  <a:srgbClr val="0F1419"/>
                </a:solidFill>
                <a:effectLst/>
                <a:latin typeface="TwitterChirp"/>
              </a:rPr>
              <a:t>What causes the Pennsylvania HAVV transactions to have such wide swings since late 2021? Pennsylvania is a member of ERIC. </a:t>
            </a:r>
          </a:p>
          <a:p>
            <a:pPr algn="l"/>
            <a:endParaRPr lang="en-US" b="0" i="0" u="none" strike="noStrike">
              <a:solidFill>
                <a:srgbClr val="0F1419"/>
              </a:solidFill>
              <a:effectLst/>
              <a:latin typeface="TwitterChirp"/>
            </a:endParaRPr>
          </a:p>
          <a:p>
            <a:pPr algn="l"/>
            <a:r>
              <a:rPr lang="en-US" b="0" i="0" u="none" strike="noStrike">
                <a:solidFill>
                  <a:srgbClr val="0F1419"/>
                </a:solidFill>
                <a:effectLst/>
                <a:latin typeface="TwitterChirp"/>
              </a:rPr>
              <a:t>How can one week in 2021 have over 70% nonmatch rate in HAVV transactions?</a:t>
            </a: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50</a:t>
            </a:fld>
            <a:endParaRPr lang="en-US"/>
          </a:p>
        </p:txBody>
      </p:sp>
    </p:spTree>
    <p:extLst>
      <p:ext uri="{BB962C8B-B14F-4D97-AF65-F5344CB8AC3E}">
        <p14:creationId xmlns:p14="http://schemas.microsoft.com/office/powerpoint/2010/main" val="4374318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51</a:t>
            </a:fld>
            <a:endParaRPr lang="en-US"/>
          </a:p>
        </p:txBody>
      </p:sp>
    </p:spTree>
    <p:extLst>
      <p:ext uri="{BB962C8B-B14F-4D97-AF65-F5344CB8AC3E}">
        <p14:creationId xmlns:p14="http://schemas.microsoft.com/office/powerpoint/2010/main" val="171495463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https://www.ssa.gov/open/havv/</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p:txBody>
      </p:sp>
      <p:sp>
        <p:nvSpPr>
          <p:cNvPr id="4" name="Slide Number Placeholder 3"/>
          <p:cNvSpPr>
            <a:spLocks noGrp="1"/>
          </p:cNvSpPr>
          <p:nvPr>
            <p:ph type="sldNum" sz="quarter" idx="5"/>
          </p:nvPr>
        </p:nvSpPr>
        <p:spPr/>
        <p:txBody>
          <a:bodyPr/>
          <a:lstStyle/>
          <a:p>
            <a:fld id="{66A7EE91-8A5D-4DA3-B4EE-0638020CEB35}" type="slidenum">
              <a:rPr lang="en-US" smtClean="0"/>
              <a:t>52</a:t>
            </a:fld>
            <a:endParaRPr lang="en-US"/>
          </a:p>
        </p:txBody>
      </p:sp>
    </p:spTree>
    <p:extLst>
      <p:ext uri="{BB962C8B-B14F-4D97-AF65-F5344CB8AC3E}">
        <p14:creationId xmlns:p14="http://schemas.microsoft.com/office/powerpoint/2010/main" val="101364680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53</a:t>
            </a:fld>
            <a:endParaRPr lang="en-US"/>
          </a:p>
        </p:txBody>
      </p:sp>
    </p:spTree>
    <p:extLst>
      <p:ext uri="{BB962C8B-B14F-4D97-AF65-F5344CB8AC3E}">
        <p14:creationId xmlns:p14="http://schemas.microsoft.com/office/powerpoint/2010/main" val="3181154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C:\efgArchive\2020s\2024\R\HAVV\2024-07-13\States-Plots\</a:t>
            </a:r>
            <a:br>
              <a:rPr lang="en-US"/>
            </a:br>
            <a:r>
              <a:rPr lang="en-US"/>
              <a:t>Maryland-PercentNonMatch.png </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8</a:t>
            </a:fld>
            <a:endParaRPr lang="en-US"/>
          </a:p>
        </p:txBody>
      </p:sp>
    </p:spTree>
    <p:extLst>
      <p:ext uri="{BB962C8B-B14F-4D97-AF65-F5344CB8AC3E}">
        <p14:creationId xmlns:p14="http://schemas.microsoft.com/office/powerpoint/2010/main" val="27414959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2024-09-10  </a:t>
            </a:r>
            <a:r>
              <a:rPr lang="en-US" b="0" i="0">
                <a:solidFill>
                  <a:srgbClr val="000000"/>
                </a:solidFill>
                <a:effectLst/>
                <a:latin typeface="Times New Roman" panose="02020603050405020304" pitchFamily="18" charset="0"/>
              </a:rPr>
              <a:t>https://x.com/EarlGlynn/status/1833584522581205384</a:t>
            </a:r>
          </a:p>
          <a:p>
            <a:pPr algn="l"/>
            <a:r>
              <a:rPr lang="en-US" b="0" i="0" u="none" strike="noStrike">
                <a:solidFill>
                  <a:srgbClr val="0F1419"/>
                </a:solidFill>
                <a:effectLst/>
                <a:latin typeface="TwitterChirp"/>
              </a:rPr>
              <a:t>The Texas HAVV 2024 transactions to date (2024-08-31) are 3,156,307 but the summary for 2023 was 5,623,371! </a:t>
            </a:r>
            <a:r>
              <a:rPr lang="en-US" b="0" i="0" u="none" strike="noStrike">
                <a:solidFill>
                  <a:srgbClr val="1D9BF0"/>
                </a:solidFill>
                <a:effectLst/>
                <a:latin typeface="TwitterChirp"/>
                <a:hlinkClick r:id="rId3"/>
              </a:rPr>
              <a:t>@WallStreetApes</a:t>
            </a:r>
            <a:endParaRPr lang="en-US" b="0" i="0" u="none" strike="noStrike">
              <a:solidFill>
                <a:srgbClr val="0F1419"/>
              </a:solidFill>
              <a:effectLst/>
              <a:latin typeface="TwitterChirp"/>
            </a:endParaRPr>
          </a:p>
          <a:p>
            <a:pPr algn="l"/>
            <a:r>
              <a:rPr lang="en-US" b="0" i="0" u="none" strike="noStrike">
                <a:solidFill>
                  <a:srgbClr val="1D9BF0"/>
                </a:solidFill>
                <a:effectLst/>
                <a:latin typeface="TwitterChirp"/>
                <a:hlinkClick r:id="rId4"/>
              </a:rPr>
              <a:t>@Eiwatchdogs</a:t>
            </a:r>
            <a:endParaRPr lang="en-US" b="0" i="0" u="none" strike="noStrike">
              <a:solidFill>
                <a:srgbClr val="1D9BF0"/>
              </a:solidFill>
              <a:effectLst/>
              <a:latin typeface="TwitterChirp"/>
            </a:endParaRPr>
          </a:p>
          <a:p>
            <a:pPr algn="l"/>
            <a:endParaRPr lang="en-US" b="0" i="0" u="none" strike="noStrike">
              <a:solidFill>
                <a:srgbClr val="0F1419"/>
              </a:solidFill>
              <a:effectLst/>
              <a:latin typeface="TwitterChirp"/>
            </a:endParaRPr>
          </a:p>
          <a:p>
            <a:r>
              <a:rPr lang="en-US" b="0" i="0" u="none" strike="noStrike">
                <a:solidFill>
                  <a:srgbClr val="0F1419"/>
                </a:solidFill>
                <a:effectLst/>
                <a:latin typeface="TwitterChirp"/>
              </a:rPr>
              <a:t>Texas appears to have processed the whole state through HAVV in 2020, and the weekly transaction rates have been trending upward since then.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Why was the Texas HAVV </a:t>
            </a:r>
            <a:r>
              <a:rPr lang="en-US" b="1" i="0" u="none" strike="noStrike">
                <a:solidFill>
                  <a:srgbClr val="0F1419"/>
                </a:solidFill>
                <a:effectLst/>
                <a:latin typeface="TwitterChirp"/>
              </a:rPr>
              <a:t>deceased match rate</a:t>
            </a:r>
            <a:r>
              <a:rPr lang="en-US" b="0" i="0" u="none" strike="noStrike">
                <a:solidFill>
                  <a:srgbClr val="0F1419"/>
                </a:solidFill>
                <a:effectLst/>
                <a:latin typeface="TwitterChirp"/>
              </a:rPr>
              <a:t> so high in late 2022 and much of 2023?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What explains </a:t>
            </a:r>
            <a:r>
              <a:rPr lang="en-US" b="1" i="0" u="none" strike="noStrike">
                <a:solidFill>
                  <a:srgbClr val="0F1419"/>
                </a:solidFill>
                <a:effectLst/>
                <a:latin typeface="TwitterChirp"/>
              </a:rPr>
              <a:t>high nonmatch</a:t>
            </a:r>
            <a:r>
              <a:rPr lang="en-US" b="0" i="0" u="none" strike="noStrike">
                <a:solidFill>
                  <a:srgbClr val="0F1419"/>
                </a:solidFill>
                <a:effectLst/>
                <a:latin typeface="TwitterChirp"/>
              </a:rPr>
              <a:t> Texas HAVV weekly rates since late 2022? </a:t>
            </a:r>
          </a:p>
          <a:p>
            <a:endParaRPr lang="en-US" b="0" i="0" u="none" strike="noStrike">
              <a:solidFill>
                <a:srgbClr val="0F1419"/>
              </a:solidFill>
              <a:effectLst/>
              <a:latin typeface="TwitterChirp"/>
            </a:endParaRPr>
          </a:p>
          <a:p>
            <a:r>
              <a:rPr lang="en-US" b="0" i="0" u="none" strike="noStrike">
                <a:solidFill>
                  <a:srgbClr val="0F1419"/>
                </a:solidFill>
                <a:effectLst/>
                <a:latin typeface="TwitterChirp"/>
              </a:rPr>
              <a:t>Social Security’s HAVV system seems to be designed so problems cannot be traced to their source in the week of reporting!</a:t>
            </a:r>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54</a:t>
            </a:fld>
            <a:endParaRPr lang="en-US"/>
          </a:p>
        </p:txBody>
      </p:sp>
    </p:spTree>
    <p:extLst>
      <p:ext uri="{BB962C8B-B14F-4D97-AF65-F5344CB8AC3E}">
        <p14:creationId xmlns:p14="http://schemas.microsoft.com/office/powerpoint/2010/main" val="33028382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Transaction spike in late 2021, early 2022</a:t>
            </a:r>
          </a:p>
        </p:txBody>
      </p:sp>
      <p:sp>
        <p:nvSpPr>
          <p:cNvPr id="4" name="Slide Number Placeholder 3"/>
          <p:cNvSpPr>
            <a:spLocks noGrp="1"/>
          </p:cNvSpPr>
          <p:nvPr>
            <p:ph type="sldNum" sz="quarter" idx="5"/>
          </p:nvPr>
        </p:nvSpPr>
        <p:spPr/>
        <p:txBody>
          <a:bodyPr/>
          <a:lstStyle/>
          <a:p>
            <a:fld id="{66A7EE91-8A5D-4DA3-B4EE-0638020CEB35}" type="slidenum">
              <a:rPr lang="en-US" smtClean="0"/>
              <a:t>55</a:t>
            </a:fld>
            <a:endParaRPr lang="en-US"/>
          </a:p>
        </p:txBody>
      </p:sp>
    </p:spTree>
    <p:extLst>
      <p:ext uri="{BB962C8B-B14F-4D97-AF65-F5344CB8AC3E}">
        <p14:creationId xmlns:p14="http://schemas.microsoft.com/office/powerpoint/2010/main" val="77087611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56</a:t>
            </a:fld>
            <a:endParaRPr lang="en-US"/>
          </a:p>
        </p:txBody>
      </p:sp>
    </p:spTree>
    <p:extLst>
      <p:ext uri="{BB962C8B-B14F-4D97-AF65-F5344CB8AC3E}">
        <p14:creationId xmlns:p14="http://schemas.microsoft.com/office/powerpoint/2010/main" val="412586596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57</a:t>
            </a:fld>
            <a:endParaRPr lang="en-US"/>
          </a:p>
        </p:txBody>
      </p:sp>
    </p:spTree>
    <p:extLst>
      <p:ext uri="{BB962C8B-B14F-4D97-AF65-F5344CB8AC3E}">
        <p14:creationId xmlns:p14="http://schemas.microsoft.com/office/powerpoint/2010/main" val="14753984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58</a:t>
            </a:fld>
            <a:endParaRPr lang="en-US"/>
          </a:p>
        </p:txBody>
      </p:sp>
    </p:spTree>
    <p:extLst>
      <p:ext uri="{BB962C8B-B14F-4D97-AF65-F5344CB8AC3E}">
        <p14:creationId xmlns:p14="http://schemas.microsoft.com/office/powerpoint/2010/main" val="17778290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59</a:t>
            </a:fld>
            <a:endParaRPr lang="en-US"/>
          </a:p>
        </p:txBody>
      </p:sp>
    </p:spTree>
    <p:extLst>
      <p:ext uri="{BB962C8B-B14F-4D97-AF65-F5344CB8AC3E}">
        <p14:creationId xmlns:p14="http://schemas.microsoft.com/office/powerpoint/2010/main" val="147812615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More recent updates available.  Look for folder with newer date.</a:t>
            </a:r>
          </a:p>
        </p:txBody>
      </p:sp>
      <p:sp>
        <p:nvSpPr>
          <p:cNvPr id="4" name="Slide Number Placeholder 3"/>
          <p:cNvSpPr>
            <a:spLocks noGrp="1"/>
          </p:cNvSpPr>
          <p:nvPr>
            <p:ph type="sldNum" sz="quarter" idx="5"/>
          </p:nvPr>
        </p:nvSpPr>
        <p:spPr/>
        <p:txBody>
          <a:bodyPr/>
          <a:lstStyle/>
          <a:p>
            <a:fld id="{66A7EE91-8A5D-4DA3-B4EE-0638020CEB35}" type="slidenum">
              <a:rPr lang="en-US" smtClean="0"/>
              <a:t>60</a:t>
            </a:fld>
            <a:endParaRPr lang="en-US"/>
          </a:p>
        </p:txBody>
      </p:sp>
    </p:spTree>
    <p:extLst>
      <p:ext uri="{BB962C8B-B14F-4D97-AF65-F5344CB8AC3E}">
        <p14:creationId xmlns:p14="http://schemas.microsoft.com/office/powerpoint/2010/main" val="217527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C:\efgArchive\2020s\2024\R\HAVV\2024-07-13\States-Plots\</a:t>
            </a:r>
            <a:br>
              <a:rPr lang="en-US"/>
            </a:br>
            <a:r>
              <a:rPr lang="en-US"/>
              <a:t>Maryland-PercentMatchDeceased.png</a:t>
            </a:r>
          </a:p>
          <a:p>
            <a:endParaRPr lang="en-US"/>
          </a:p>
        </p:txBody>
      </p:sp>
      <p:sp>
        <p:nvSpPr>
          <p:cNvPr id="4" name="Slide Number Placeholder 3"/>
          <p:cNvSpPr>
            <a:spLocks noGrp="1"/>
          </p:cNvSpPr>
          <p:nvPr>
            <p:ph type="sldNum" sz="quarter" idx="5"/>
          </p:nvPr>
        </p:nvSpPr>
        <p:spPr/>
        <p:txBody>
          <a:bodyPr/>
          <a:lstStyle/>
          <a:p>
            <a:fld id="{66A7EE91-8A5D-4DA3-B4EE-0638020CEB35}" type="slidenum">
              <a:rPr lang="en-US" smtClean="0"/>
              <a:t>9</a:t>
            </a:fld>
            <a:endParaRPr lang="en-US"/>
          </a:p>
        </p:txBody>
      </p:sp>
    </p:spTree>
    <p:extLst>
      <p:ext uri="{BB962C8B-B14F-4D97-AF65-F5344CB8AC3E}">
        <p14:creationId xmlns:p14="http://schemas.microsoft.com/office/powerpoint/2010/main" val="2959466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Can quickly verify data provenance back to SSA web page:  https://www.ssa.gov/open/havv/</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C:\efgArchive\2020s\2024\R\HAVV\2024-07-13\States-Data\</a:t>
            </a:r>
            <a:br>
              <a:rPr lang="en-US"/>
            </a:br>
            <a:r>
              <a:rPr lang="en-US"/>
              <a:t>Maryland-HAVV-through-2024-07-13.xlsx</a:t>
            </a:r>
          </a:p>
        </p:txBody>
      </p:sp>
      <p:sp>
        <p:nvSpPr>
          <p:cNvPr id="4" name="Slide Number Placeholder 3"/>
          <p:cNvSpPr>
            <a:spLocks noGrp="1"/>
          </p:cNvSpPr>
          <p:nvPr>
            <p:ph type="sldNum" sz="quarter" idx="5"/>
          </p:nvPr>
        </p:nvSpPr>
        <p:spPr/>
        <p:txBody>
          <a:bodyPr/>
          <a:lstStyle/>
          <a:p>
            <a:fld id="{66A7EE91-8A5D-4DA3-B4EE-0638020CEB35}" type="slidenum">
              <a:rPr lang="en-US" smtClean="0"/>
              <a:t>10</a:t>
            </a:fld>
            <a:endParaRPr lang="en-US"/>
          </a:p>
        </p:txBody>
      </p:sp>
    </p:spTree>
    <p:extLst>
      <p:ext uri="{BB962C8B-B14F-4D97-AF65-F5344CB8AC3E}">
        <p14:creationId xmlns:p14="http://schemas.microsoft.com/office/powerpoint/2010/main" val="1245655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pt-BR" b="0" i="0">
                <a:solidFill>
                  <a:srgbClr val="363737"/>
                </a:solidFill>
                <a:effectLst/>
                <a:highlight>
                  <a:srgbClr val="FFFFFF"/>
                </a:highlight>
                <a:latin typeface="Spectral"/>
              </a:rPr>
              <a:t>C:\efgArchive\2020s\2024\R\HAVV\2024-07-13\State-Plots\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Alabama-HAVV-Data-2024-07-13.png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pt-BR"/>
              <a:t>C:\efgArchive\2020s\2024\R\HAVV\2024-07-13\States-Data\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Alabama-HAVV-through-2024-07-13.xlsx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11</a:t>
            </a:fld>
            <a:endParaRPr lang="en-US"/>
          </a:p>
        </p:txBody>
      </p:sp>
    </p:spTree>
    <p:extLst>
      <p:ext uri="{BB962C8B-B14F-4D97-AF65-F5344CB8AC3E}">
        <p14:creationId xmlns:p14="http://schemas.microsoft.com/office/powerpoint/2010/main" val="1027824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t>Member of ERIC:  https://ericstates.org/about/</a:t>
            </a:r>
          </a:p>
          <a:p>
            <a:pPr algn="l"/>
            <a:endParaRPr lang="en-US" b="0" i="0">
              <a:solidFill>
                <a:srgbClr val="363737"/>
              </a:solidFill>
              <a:effectLst/>
              <a:highlight>
                <a:srgbClr val="FFFFFF"/>
              </a:highlight>
              <a:latin typeface="Spectral"/>
            </a:endParaRPr>
          </a:p>
        </p:txBody>
      </p:sp>
      <p:sp>
        <p:nvSpPr>
          <p:cNvPr id="4" name="Slide Number Placeholder 3"/>
          <p:cNvSpPr>
            <a:spLocks noGrp="1"/>
          </p:cNvSpPr>
          <p:nvPr>
            <p:ph type="sldNum" sz="quarter" idx="5"/>
          </p:nvPr>
        </p:nvSpPr>
        <p:spPr/>
        <p:txBody>
          <a:bodyPr/>
          <a:lstStyle/>
          <a:p>
            <a:fld id="{66A7EE91-8A5D-4DA3-B4EE-0638020CEB35}" type="slidenum">
              <a:rPr lang="en-US" smtClean="0"/>
              <a:t>12</a:t>
            </a:fld>
            <a:endParaRPr lang="en-US"/>
          </a:p>
        </p:txBody>
      </p:sp>
    </p:spTree>
    <p:extLst>
      <p:ext uri="{BB962C8B-B14F-4D97-AF65-F5344CB8AC3E}">
        <p14:creationId xmlns:p14="http://schemas.microsoft.com/office/powerpoint/2010/main" val="100030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80598-619D-1671-24D3-F44DBF25D9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F0782A-9091-8236-BAB7-8DDE60382E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CAC897-8248-38CD-6026-E8F4C9B4BC03}"/>
              </a:ext>
            </a:extLst>
          </p:cNvPr>
          <p:cNvSpPr>
            <a:spLocks noGrp="1"/>
          </p:cNvSpPr>
          <p:nvPr>
            <p:ph type="dt" sz="half" idx="10"/>
          </p:nvPr>
        </p:nvSpPr>
        <p:spPr/>
        <p:txBody>
          <a:bodyPr/>
          <a:lstStyle/>
          <a:p>
            <a:fld id="{096D9BF8-425E-4545-A641-71A98335B590}" type="datetime1">
              <a:rPr lang="en-US" smtClean="0"/>
              <a:t>10/8/2024</a:t>
            </a:fld>
            <a:endParaRPr lang="en-US"/>
          </a:p>
        </p:txBody>
      </p:sp>
      <p:sp>
        <p:nvSpPr>
          <p:cNvPr id="5" name="Footer Placeholder 4">
            <a:extLst>
              <a:ext uri="{FF2B5EF4-FFF2-40B4-BE49-F238E27FC236}">
                <a16:creationId xmlns:a16="http://schemas.microsoft.com/office/drawing/2014/main" id="{76C32D9A-25C1-01AB-310E-EC7CAF5ECB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E530AC-88E7-0481-1B21-1E06B346E4D4}"/>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3891122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7B6B2-868A-0D68-B93C-CDAF9F4BD1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147912D-6975-C571-C068-C7E02F52EA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566C2A-B74B-2D4F-D56B-63E8EA014B66}"/>
              </a:ext>
            </a:extLst>
          </p:cNvPr>
          <p:cNvSpPr>
            <a:spLocks noGrp="1"/>
          </p:cNvSpPr>
          <p:nvPr>
            <p:ph type="dt" sz="half" idx="10"/>
          </p:nvPr>
        </p:nvSpPr>
        <p:spPr/>
        <p:txBody>
          <a:bodyPr/>
          <a:lstStyle/>
          <a:p>
            <a:fld id="{3C997461-1BE9-4A1C-B64A-1BBFDF11B493}" type="datetime1">
              <a:rPr lang="en-US" smtClean="0"/>
              <a:t>10/8/2024</a:t>
            </a:fld>
            <a:endParaRPr lang="en-US"/>
          </a:p>
        </p:txBody>
      </p:sp>
      <p:sp>
        <p:nvSpPr>
          <p:cNvPr id="5" name="Footer Placeholder 4">
            <a:extLst>
              <a:ext uri="{FF2B5EF4-FFF2-40B4-BE49-F238E27FC236}">
                <a16:creationId xmlns:a16="http://schemas.microsoft.com/office/drawing/2014/main" id="{EE3D410C-EE55-880D-B8B2-0755EE385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D9DA75-F4E7-16EE-7137-68FD274ECBE8}"/>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2698494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00FB5F-D2CB-0E51-DA1B-35038F5A0E6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95E6E4-5D7D-ABB7-D903-2126908429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6AF036-9914-4FCC-C9E5-0DD9092AB3CE}"/>
              </a:ext>
            </a:extLst>
          </p:cNvPr>
          <p:cNvSpPr>
            <a:spLocks noGrp="1"/>
          </p:cNvSpPr>
          <p:nvPr>
            <p:ph type="dt" sz="half" idx="10"/>
          </p:nvPr>
        </p:nvSpPr>
        <p:spPr/>
        <p:txBody>
          <a:bodyPr/>
          <a:lstStyle/>
          <a:p>
            <a:fld id="{31D86081-7A07-40DC-A64E-786DBEC28915}" type="datetime1">
              <a:rPr lang="en-US" smtClean="0"/>
              <a:t>10/8/2024</a:t>
            </a:fld>
            <a:endParaRPr lang="en-US"/>
          </a:p>
        </p:txBody>
      </p:sp>
      <p:sp>
        <p:nvSpPr>
          <p:cNvPr id="5" name="Footer Placeholder 4">
            <a:extLst>
              <a:ext uri="{FF2B5EF4-FFF2-40B4-BE49-F238E27FC236}">
                <a16:creationId xmlns:a16="http://schemas.microsoft.com/office/drawing/2014/main" id="{5D2E9FF8-1975-9509-3E74-796C66440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997A3A-B809-7E35-C0EB-A9834E5265FA}"/>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974821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71A33-EB4D-A3E2-7591-6C0628F83D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FED421-65A3-970E-4051-E1D81AF0EF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29CD98-5ECF-8852-57AA-7819B8172EBB}"/>
              </a:ext>
            </a:extLst>
          </p:cNvPr>
          <p:cNvSpPr>
            <a:spLocks noGrp="1"/>
          </p:cNvSpPr>
          <p:nvPr>
            <p:ph type="dt" sz="half" idx="10"/>
          </p:nvPr>
        </p:nvSpPr>
        <p:spPr/>
        <p:txBody>
          <a:bodyPr/>
          <a:lstStyle/>
          <a:p>
            <a:fld id="{79533F79-1CFF-459D-B329-770517960D2D}" type="datetime1">
              <a:rPr lang="en-US" smtClean="0"/>
              <a:t>10/8/2024</a:t>
            </a:fld>
            <a:endParaRPr lang="en-US"/>
          </a:p>
        </p:txBody>
      </p:sp>
      <p:sp>
        <p:nvSpPr>
          <p:cNvPr id="5" name="Footer Placeholder 4">
            <a:extLst>
              <a:ext uri="{FF2B5EF4-FFF2-40B4-BE49-F238E27FC236}">
                <a16:creationId xmlns:a16="http://schemas.microsoft.com/office/drawing/2014/main" id="{83DDB6D0-80F0-EABD-A0AB-4D87F33DDF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10DF57-FF68-30F2-55AB-78F54DAD8C8A}"/>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47361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8A7C4-E0EE-9D44-D684-B099534564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0842CE-BB5B-6395-145A-D458074F81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328CC1-E26C-665B-5B2F-4F8922A14793}"/>
              </a:ext>
            </a:extLst>
          </p:cNvPr>
          <p:cNvSpPr>
            <a:spLocks noGrp="1"/>
          </p:cNvSpPr>
          <p:nvPr>
            <p:ph type="dt" sz="half" idx="10"/>
          </p:nvPr>
        </p:nvSpPr>
        <p:spPr/>
        <p:txBody>
          <a:bodyPr/>
          <a:lstStyle/>
          <a:p>
            <a:fld id="{DE16E346-F003-445F-A328-C7BF9F591C64}" type="datetime1">
              <a:rPr lang="en-US" smtClean="0"/>
              <a:t>10/8/2024</a:t>
            </a:fld>
            <a:endParaRPr lang="en-US"/>
          </a:p>
        </p:txBody>
      </p:sp>
      <p:sp>
        <p:nvSpPr>
          <p:cNvPr id="5" name="Footer Placeholder 4">
            <a:extLst>
              <a:ext uri="{FF2B5EF4-FFF2-40B4-BE49-F238E27FC236}">
                <a16:creationId xmlns:a16="http://schemas.microsoft.com/office/drawing/2014/main" id="{F5DC5359-1885-8EA3-6CD3-6BF0446936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51B1D2-D51D-6F72-E0C5-60AC2B6B2793}"/>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2689353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CE7D6-A01C-44A3-9980-34AA167585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1DBF95-1090-3638-8F78-2A134226F9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6F7C46-0136-E05E-865F-05FD611110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B5E645C-93AD-A5E4-5742-BDFDEA9B7EDE}"/>
              </a:ext>
            </a:extLst>
          </p:cNvPr>
          <p:cNvSpPr>
            <a:spLocks noGrp="1"/>
          </p:cNvSpPr>
          <p:nvPr>
            <p:ph type="dt" sz="half" idx="10"/>
          </p:nvPr>
        </p:nvSpPr>
        <p:spPr/>
        <p:txBody>
          <a:bodyPr/>
          <a:lstStyle/>
          <a:p>
            <a:fld id="{41B62B19-66CC-446E-856C-251D905692DC}" type="datetime1">
              <a:rPr lang="en-US" smtClean="0"/>
              <a:t>10/8/2024</a:t>
            </a:fld>
            <a:endParaRPr lang="en-US"/>
          </a:p>
        </p:txBody>
      </p:sp>
      <p:sp>
        <p:nvSpPr>
          <p:cNvPr id="6" name="Footer Placeholder 5">
            <a:extLst>
              <a:ext uri="{FF2B5EF4-FFF2-40B4-BE49-F238E27FC236}">
                <a16:creationId xmlns:a16="http://schemas.microsoft.com/office/drawing/2014/main" id="{EC2FDA98-1DD4-B1EB-3AFE-56E5FAD70D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571381-D3AE-5391-32C8-8064A3AA5CF9}"/>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334380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C7CDB-360E-2C8A-7B72-1F7B5F1049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F49F581-E9E8-A363-3EF8-A200281AFA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6EFEB6-8A21-8353-998B-DE8C36CE66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8872AA-3C09-9403-C636-57ABA0FC2D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9A70D8-FE7A-1E12-4848-81D61CF402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BBFE356-09C9-14C4-9021-25FC4CE38082}"/>
              </a:ext>
            </a:extLst>
          </p:cNvPr>
          <p:cNvSpPr>
            <a:spLocks noGrp="1"/>
          </p:cNvSpPr>
          <p:nvPr>
            <p:ph type="dt" sz="half" idx="10"/>
          </p:nvPr>
        </p:nvSpPr>
        <p:spPr/>
        <p:txBody>
          <a:bodyPr/>
          <a:lstStyle/>
          <a:p>
            <a:fld id="{645914FA-DCF2-4476-A54A-2FF379F701F5}" type="datetime1">
              <a:rPr lang="en-US" smtClean="0"/>
              <a:t>10/8/2024</a:t>
            </a:fld>
            <a:endParaRPr lang="en-US"/>
          </a:p>
        </p:txBody>
      </p:sp>
      <p:sp>
        <p:nvSpPr>
          <p:cNvPr id="8" name="Footer Placeholder 7">
            <a:extLst>
              <a:ext uri="{FF2B5EF4-FFF2-40B4-BE49-F238E27FC236}">
                <a16:creationId xmlns:a16="http://schemas.microsoft.com/office/drawing/2014/main" id="{BD03B2CA-704E-CF83-633A-A94D0376E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1821D2-7DF4-ECF3-6423-FB3F6912C23D}"/>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951883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C486E-3222-3054-E8CA-94408B8103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AE19A6-BF3E-007F-9337-56F81B1E6FD3}"/>
              </a:ext>
            </a:extLst>
          </p:cNvPr>
          <p:cNvSpPr>
            <a:spLocks noGrp="1"/>
          </p:cNvSpPr>
          <p:nvPr>
            <p:ph type="dt" sz="half" idx="10"/>
          </p:nvPr>
        </p:nvSpPr>
        <p:spPr/>
        <p:txBody>
          <a:bodyPr/>
          <a:lstStyle/>
          <a:p>
            <a:fld id="{4D573976-6050-4FBB-9801-E6ECE1F86EB7}" type="datetime1">
              <a:rPr lang="en-US" smtClean="0"/>
              <a:t>10/8/2024</a:t>
            </a:fld>
            <a:endParaRPr lang="en-US"/>
          </a:p>
        </p:txBody>
      </p:sp>
      <p:sp>
        <p:nvSpPr>
          <p:cNvPr id="4" name="Footer Placeholder 3">
            <a:extLst>
              <a:ext uri="{FF2B5EF4-FFF2-40B4-BE49-F238E27FC236}">
                <a16:creationId xmlns:a16="http://schemas.microsoft.com/office/drawing/2014/main" id="{DF2E5171-81DF-571D-B16B-D61F0F34B7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208CC31-D7A1-C6F9-C2A0-50B79F745A2C}"/>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2305462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2C2B4C-2FE9-871D-91F0-0D32E9E12640}"/>
              </a:ext>
            </a:extLst>
          </p:cNvPr>
          <p:cNvSpPr>
            <a:spLocks noGrp="1"/>
          </p:cNvSpPr>
          <p:nvPr>
            <p:ph type="dt" sz="half" idx="10"/>
          </p:nvPr>
        </p:nvSpPr>
        <p:spPr/>
        <p:txBody>
          <a:bodyPr/>
          <a:lstStyle/>
          <a:p>
            <a:fld id="{4689597B-38AD-4F87-9879-1279E47DB340}" type="datetime1">
              <a:rPr lang="en-US" smtClean="0"/>
              <a:t>10/8/2024</a:t>
            </a:fld>
            <a:endParaRPr lang="en-US"/>
          </a:p>
        </p:txBody>
      </p:sp>
      <p:sp>
        <p:nvSpPr>
          <p:cNvPr id="3" name="Footer Placeholder 2">
            <a:extLst>
              <a:ext uri="{FF2B5EF4-FFF2-40B4-BE49-F238E27FC236}">
                <a16:creationId xmlns:a16="http://schemas.microsoft.com/office/drawing/2014/main" id="{306A88B3-C239-8A0E-BBF5-DE4C2DCD5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07A8FB-76AB-2A1B-2309-04F705B62564}"/>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1929023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B153-4C34-4D49-3136-B939E5A65D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EDBF8A-4946-D015-1EC7-2FB170562D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F810CE-4784-C1F5-1FFF-D5CEA2C8DB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623559-01B2-77F6-D7B2-3EB213AB12FC}"/>
              </a:ext>
            </a:extLst>
          </p:cNvPr>
          <p:cNvSpPr>
            <a:spLocks noGrp="1"/>
          </p:cNvSpPr>
          <p:nvPr>
            <p:ph type="dt" sz="half" idx="10"/>
          </p:nvPr>
        </p:nvSpPr>
        <p:spPr/>
        <p:txBody>
          <a:bodyPr/>
          <a:lstStyle/>
          <a:p>
            <a:fld id="{20AC2437-6B40-40B8-8BC3-F133A93B84AE}" type="datetime1">
              <a:rPr lang="en-US" smtClean="0"/>
              <a:t>10/8/2024</a:t>
            </a:fld>
            <a:endParaRPr lang="en-US"/>
          </a:p>
        </p:txBody>
      </p:sp>
      <p:sp>
        <p:nvSpPr>
          <p:cNvPr id="6" name="Footer Placeholder 5">
            <a:extLst>
              <a:ext uri="{FF2B5EF4-FFF2-40B4-BE49-F238E27FC236}">
                <a16:creationId xmlns:a16="http://schemas.microsoft.com/office/drawing/2014/main" id="{088581EF-8F83-FA8D-23D7-67CFCD04F3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5145B3-50D8-6671-E9FB-7EFD0BCF125F}"/>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1420054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B170F-672B-1DAA-74F1-63B772EFC7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AD9F1-F5D0-369F-5824-A5BCD02E68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CED93F-D3EA-EA5B-EFA9-A27C8B7D9B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B8BBFC-06B3-47DA-B769-3B141F3BEBC2}"/>
              </a:ext>
            </a:extLst>
          </p:cNvPr>
          <p:cNvSpPr>
            <a:spLocks noGrp="1"/>
          </p:cNvSpPr>
          <p:nvPr>
            <p:ph type="dt" sz="half" idx="10"/>
          </p:nvPr>
        </p:nvSpPr>
        <p:spPr/>
        <p:txBody>
          <a:bodyPr/>
          <a:lstStyle/>
          <a:p>
            <a:fld id="{F0E0234A-EB7C-41AC-AAA7-99406732DCD9}" type="datetime1">
              <a:rPr lang="en-US" smtClean="0"/>
              <a:t>10/8/2024</a:t>
            </a:fld>
            <a:endParaRPr lang="en-US"/>
          </a:p>
        </p:txBody>
      </p:sp>
      <p:sp>
        <p:nvSpPr>
          <p:cNvPr id="6" name="Footer Placeholder 5">
            <a:extLst>
              <a:ext uri="{FF2B5EF4-FFF2-40B4-BE49-F238E27FC236}">
                <a16:creationId xmlns:a16="http://schemas.microsoft.com/office/drawing/2014/main" id="{87878FCB-CBA2-D547-6418-04A4CF0754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B1F8CB-942A-B37E-F374-A07E6F37438E}"/>
              </a:ext>
            </a:extLst>
          </p:cNvPr>
          <p:cNvSpPr>
            <a:spLocks noGrp="1"/>
          </p:cNvSpPr>
          <p:nvPr>
            <p:ph type="sldNum" sz="quarter" idx="12"/>
          </p:nvPr>
        </p:nvSpPr>
        <p:spPr/>
        <p:txBody>
          <a:bodyPr/>
          <a:lstStyle/>
          <a:p>
            <a:fld id="{DE006E5C-12E9-419C-94E8-3FE945C12AF0}" type="slidenum">
              <a:rPr lang="en-US" smtClean="0"/>
              <a:t>‹#›</a:t>
            </a:fld>
            <a:endParaRPr lang="en-US"/>
          </a:p>
        </p:txBody>
      </p:sp>
    </p:spTree>
    <p:extLst>
      <p:ext uri="{BB962C8B-B14F-4D97-AF65-F5344CB8AC3E}">
        <p14:creationId xmlns:p14="http://schemas.microsoft.com/office/powerpoint/2010/main" val="3534981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919B7B-E613-1831-29E5-99EA6316C7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06C39B-CCD6-786D-795C-8FAFFFAE0F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B02B08-3711-547B-2675-F48F9BA6AD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860390-25CD-4D51-B2F9-04DE340CE7B7}" type="datetime1">
              <a:rPr lang="en-US" smtClean="0"/>
              <a:t>10/8/2024</a:t>
            </a:fld>
            <a:endParaRPr lang="en-US"/>
          </a:p>
        </p:txBody>
      </p:sp>
      <p:sp>
        <p:nvSpPr>
          <p:cNvPr id="5" name="Footer Placeholder 4">
            <a:extLst>
              <a:ext uri="{FF2B5EF4-FFF2-40B4-BE49-F238E27FC236}">
                <a16:creationId xmlns:a16="http://schemas.microsoft.com/office/drawing/2014/main" id="{67BF5DB0-3AF3-2BF8-7B23-6EEA2B9320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4F0D6B-9138-865B-B805-5D1A3107E2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006E5C-12E9-419C-94E8-3FE945C12AF0}" type="slidenum">
              <a:rPr lang="en-US" smtClean="0"/>
              <a:t>‹#›</a:t>
            </a:fld>
            <a:endParaRPr lang="en-US"/>
          </a:p>
        </p:txBody>
      </p:sp>
    </p:spTree>
    <p:extLst>
      <p:ext uri="{BB962C8B-B14F-4D97-AF65-F5344CB8AC3E}">
        <p14:creationId xmlns:p14="http://schemas.microsoft.com/office/powerpoint/2010/main" val="14891424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efglynn@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4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4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4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4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www.ssa.gov/open/havv/" TargetMode="Externa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63.png"/></Relationships>
</file>

<file path=ppt/slides/_rels/slide5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67.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54.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55.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5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8" Type="http://schemas.openxmlformats.org/officeDocument/2006/relationships/image" Target="../media/image83.png"/><Relationship Id="rId3" Type="http://schemas.openxmlformats.org/officeDocument/2006/relationships/image" Target="../media/image78.png"/><Relationship Id="rId7" Type="http://schemas.openxmlformats.org/officeDocument/2006/relationships/image" Target="../media/image82.png"/><Relationship Id="rId12" Type="http://schemas.openxmlformats.org/officeDocument/2006/relationships/image" Target="../media/image87.png"/><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image" Target="../media/image81.png"/><Relationship Id="rId11" Type="http://schemas.openxmlformats.org/officeDocument/2006/relationships/image" Target="../media/image86.png"/><Relationship Id="rId5" Type="http://schemas.openxmlformats.org/officeDocument/2006/relationships/image" Target="../media/image80.png"/><Relationship Id="rId10" Type="http://schemas.openxmlformats.org/officeDocument/2006/relationships/image" Target="../media/image85.png"/><Relationship Id="rId4" Type="http://schemas.openxmlformats.org/officeDocument/2006/relationships/image" Target="../media/image79.png"/><Relationship Id="rId9" Type="http://schemas.openxmlformats.org/officeDocument/2006/relationships/image" Target="../media/image8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944F6-B5E5-48B1-799B-A9498CDFBAB1}"/>
              </a:ext>
            </a:extLst>
          </p:cNvPr>
          <p:cNvSpPr>
            <a:spLocks noGrp="1"/>
          </p:cNvSpPr>
          <p:nvPr>
            <p:ph type="ctrTitle"/>
          </p:nvPr>
        </p:nvSpPr>
        <p:spPr>
          <a:xfrm>
            <a:off x="986117" y="1122363"/>
            <a:ext cx="10154023" cy="2387600"/>
          </a:xfrm>
        </p:spPr>
        <p:txBody>
          <a:bodyPr/>
          <a:lstStyle/>
          <a:p>
            <a:r>
              <a:rPr lang="en-US" b="1">
                <a:solidFill>
                  <a:srgbClr val="0070C0"/>
                </a:solidFill>
              </a:rPr>
              <a:t>Help America Vote Verification: </a:t>
            </a:r>
            <a:br>
              <a:rPr lang="en-US" b="1">
                <a:solidFill>
                  <a:srgbClr val="0070C0"/>
                </a:solidFill>
              </a:rPr>
            </a:br>
            <a:r>
              <a:rPr lang="en-US" b="1">
                <a:solidFill>
                  <a:srgbClr val="0070C0"/>
                </a:solidFill>
              </a:rPr>
              <a:t>Data Issues to Explore</a:t>
            </a:r>
            <a:br>
              <a:rPr lang="en-US" b="1">
                <a:solidFill>
                  <a:srgbClr val="0070C0"/>
                </a:solidFill>
              </a:rPr>
            </a:br>
            <a:endParaRPr lang="en-US" sz="2800" b="1">
              <a:solidFill>
                <a:srgbClr val="0070C0"/>
              </a:solidFill>
            </a:endParaRPr>
          </a:p>
        </p:txBody>
      </p:sp>
      <p:sp>
        <p:nvSpPr>
          <p:cNvPr id="3" name="Subtitle 2">
            <a:extLst>
              <a:ext uri="{FF2B5EF4-FFF2-40B4-BE49-F238E27FC236}">
                <a16:creationId xmlns:a16="http://schemas.microsoft.com/office/drawing/2014/main" id="{3DA4A88C-7A2C-3E8B-10BE-383779CC4C90}"/>
              </a:ext>
            </a:extLst>
          </p:cNvPr>
          <p:cNvSpPr>
            <a:spLocks noGrp="1"/>
          </p:cNvSpPr>
          <p:nvPr>
            <p:ph type="subTitle" idx="1"/>
          </p:nvPr>
        </p:nvSpPr>
        <p:spPr/>
        <p:txBody>
          <a:bodyPr/>
          <a:lstStyle/>
          <a:p>
            <a:r>
              <a:rPr lang="en-US"/>
              <a:t>Earl F Glynn</a:t>
            </a:r>
            <a:br>
              <a:rPr lang="en-US"/>
            </a:br>
            <a:r>
              <a:rPr lang="en-US" sz="1400">
                <a:hlinkClick r:id="rId3"/>
              </a:rPr>
              <a:t>efglynn@gmail.com</a:t>
            </a:r>
            <a:br>
              <a:rPr lang="en-US" sz="1400"/>
            </a:br>
            <a:r>
              <a:rPr lang="en-US" sz="1200" i="0">
                <a:solidFill>
                  <a:srgbClr val="363737"/>
                </a:solidFill>
                <a:effectLst/>
                <a:highlight>
                  <a:srgbClr val="FFFFFF"/>
                </a:highlight>
                <a:latin typeface="var(--font_family_headings, var(--font_family_headings_preset, var(--font-family-title)))"/>
              </a:rPr>
              <a:t>watchdoglab.substack.com/p/questions-about-help-america-vote</a:t>
            </a:r>
            <a:br>
              <a:rPr lang="en-US" sz="1200"/>
            </a:br>
            <a:r>
              <a:rPr lang="en-US" sz="1200"/>
              <a:t>github.com/EarlGlynn/HAVV-analysis</a:t>
            </a:r>
          </a:p>
          <a:p>
            <a:r>
              <a:rPr lang="en-US" sz="1800"/>
              <a:t>2024-10-03</a:t>
            </a:r>
          </a:p>
        </p:txBody>
      </p:sp>
    </p:spTree>
    <p:extLst>
      <p:ext uri="{BB962C8B-B14F-4D97-AF65-F5344CB8AC3E}">
        <p14:creationId xmlns:p14="http://schemas.microsoft.com/office/powerpoint/2010/main" val="5010657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A3EE8-0F78-4E68-44DF-B556406FD5F9}"/>
              </a:ext>
            </a:extLst>
          </p:cNvPr>
          <p:cNvSpPr>
            <a:spLocks noGrp="1"/>
          </p:cNvSpPr>
          <p:nvPr>
            <p:ph type="title"/>
          </p:nvPr>
        </p:nvSpPr>
        <p:spPr/>
        <p:txBody>
          <a:bodyPr/>
          <a:lstStyle/>
          <a:p>
            <a:r>
              <a:rPr lang="en-US"/>
              <a:t>Example:  HAVV data corresponding to charts</a:t>
            </a:r>
          </a:p>
        </p:txBody>
      </p:sp>
      <p:sp>
        <p:nvSpPr>
          <p:cNvPr id="3" name="Content Placeholder 2">
            <a:extLst>
              <a:ext uri="{FF2B5EF4-FFF2-40B4-BE49-F238E27FC236}">
                <a16:creationId xmlns:a16="http://schemas.microsoft.com/office/drawing/2014/main" id="{530E958B-EA41-E87A-1BB0-46CABCA95C27}"/>
              </a:ext>
            </a:extLst>
          </p:cNvPr>
          <p:cNvSpPr>
            <a:spLocks noGrp="1"/>
          </p:cNvSpPr>
          <p:nvPr>
            <p:ph idx="1"/>
          </p:nvPr>
        </p:nvSpPr>
        <p:spPr>
          <a:xfrm>
            <a:off x="838200" y="1253331"/>
            <a:ext cx="11604585" cy="4351338"/>
          </a:xfrm>
        </p:spPr>
        <p:txBody>
          <a:bodyPr/>
          <a:lstStyle/>
          <a:p>
            <a:pPr marL="0" indent="0">
              <a:buNone/>
            </a:pPr>
            <a:r>
              <a:rPr lang="en-US" b="1"/>
              <a:t>Maryland-HAVV-through-2024-07-13.xlsx</a:t>
            </a:r>
            <a:endParaRPr lang="en-US"/>
          </a:p>
        </p:txBody>
      </p:sp>
      <p:sp>
        <p:nvSpPr>
          <p:cNvPr id="4" name="Slide Number Placeholder 3">
            <a:extLst>
              <a:ext uri="{FF2B5EF4-FFF2-40B4-BE49-F238E27FC236}">
                <a16:creationId xmlns:a16="http://schemas.microsoft.com/office/drawing/2014/main" id="{8596F2F6-8949-43EF-D6F1-9540BAEE38EB}"/>
              </a:ext>
            </a:extLst>
          </p:cNvPr>
          <p:cNvSpPr>
            <a:spLocks noGrp="1"/>
          </p:cNvSpPr>
          <p:nvPr>
            <p:ph type="sldNum" sz="quarter" idx="12"/>
          </p:nvPr>
        </p:nvSpPr>
        <p:spPr/>
        <p:txBody>
          <a:bodyPr/>
          <a:lstStyle/>
          <a:p>
            <a:fld id="{DE006E5C-12E9-419C-94E8-3FE945C12AF0}" type="slidenum">
              <a:rPr lang="en-US" smtClean="0"/>
              <a:t>10</a:t>
            </a:fld>
            <a:endParaRPr lang="en-US"/>
          </a:p>
        </p:txBody>
      </p:sp>
      <p:pic>
        <p:nvPicPr>
          <p:cNvPr id="6" name="Picture 5">
            <a:extLst>
              <a:ext uri="{FF2B5EF4-FFF2-40B4-BE49-F238E27FC236}">
                <a16:creationId xmlns:a16="http://schemas.microsoft.com/office/drawing/2014/main" id="{08729605-EE6C-772D-0AB7-EF36031E6285}"/>
              </a:ext>
            </a:extLst>
          </p:cNvPr>
          <p:cNvPicPr>
            <a:picLocks noChangeAspect="1"/>
          </p:cNvPicPr>
          <p:nvPr/>
        </p:nvPicPr>
        <p:blipFill>
          <a:blip r:embed="rId3"/>
          <a:stretch>
            <a:fillRect/>
          </a:stretch>
        </p:blipFill>
        <p:spPr>
          <a:xfrm>
            <a:off x="3419355" y="1672174"/>
            <a:ext cx="7634468" cy="4959338"/>
          </a:xfrm>
          <a:prstGeom prst="rect">
            <a:avLst/>
          </a:prstGeom>
        </p:spPr>
      </p:pic>
      <p:sp>
        <p:nvSpPr>
          <p:cNvPr id="7" name="TextBox 6">
            <a:extLst>
              <a:ext uri="{FF2B5EF4-FFF2-40B4-BE49-F238E27FC236}">
                <a16:creationId xmlns:a16="http://schemas.microsoft.com/office/drawing/2014/main" id="{26E905CC-198D-BC3A-B888-4CAB39D482FE}"/>
              </a:ext>
            </a:extLst>
          </p:cNvPr>
          <p:cNvSpPr txBox="1"/>
          <p:nvPr/>
        </p:nvSpPr>
        <p:spPr>
          <a:xfrm>
            <a:off x="346757" y="1706697"/>
            <a:ext cx="2719088" cy="4247317"/>
          </a:xfrm>
          <a:prstGeom prst="rect">
            <a:avLst/>
          </a:prstGeom>
          <a:noFill/>
        </p:spPr>
        <p:txBody>
          <a:bodyPr wrap="square" rtlCol="0">
            <a:spAutoFit/>
          </a:bodyPr>
          <a:lstStyle/>
          <a:p>
            <a:pPr algn="r"/>
            <a:r>
              <a:rPr lang="en-US"/>
              <a:t>Sheet column can be used</a:t>
            </a:r>
            <a:br>
              <a:rPr lang="en-US"/>
            </a:br>
            <a:r>
              <a:rPr lang="en-US"/>
              <a:t>to verify data against </a:t>
            </a:r>
            <a:br>
              <a:rPr lang="en-US"/>
            </a:br>
            <a:r>
              <a:rPr lang="en-US"/>
              <a:t>www.ssa.gov/open/havv/</a:t>
            </a:r>
          </a:p>
          <a:p>
            <a:pPr algn="r"/>
            <a:endParaRPr lang="en-US"/>
          </a:p>
          <a:p>
            <a:pPr algn="r"/>
            <a:r>
              <a:rPr lang="en-US"/>
              <a:t>Many Excel columns are hidden here.  All HAVV data are in the file.</a:t>
            </a:r>
          </a:p>
          <a:p>
            <a:pPr algn="r"/>
            <a:endParaRPr lang="en-US"/>
          </a:p>
          <a:p>
            <a:pPr algn="r"/>
            <a:r>
              <a:rPr lang="en-US"/>
              <a:t>Sheet name identifies the week ending date for when the problem happened.</a:t>
            </a:r>
          </a:p>
          <a:p>
            <a:pPr algn="r"/>
            <a:endParaRPr lang="en-US"/>
          </a:p>
          <a:p>
            <a:pPr algn="r"/>
            <a:r>
              <a:rPr lang="en-US"/>
              <a:t>But where in the state did the problem occur?</a:t>
            </a:r>
          </a:p>
        </p:txBody>
      </p:sp>
      <p:cxnSp>
        <p:nvCxnSpPr>
          <p:cNvPr id="9" name="Straight Arrow Connector 8">
            <a:extLst>
              <a:ext uri="{FF2B5EF4-FFF2-40B4-BE49-F238E27FC236}">
                <a16:creationId xmlns:a16="http://schemas.microsoft.com/office/drawing/2014/main" id="{E52BADA1-B3F7-2F60-4621-FAB2F3A51610}"/>
              </a:ext>
            </a:extLst>
          </p:cNvPr>
          <p:cNvCxnSpPr>
            <a:cxnSpLocks/>
          </p:cNvCxnSpPr>
          <p:nvPr/>
        </p:nvCxnSpPr>
        <p:spPr>
          <a:xfrm>
            <a:off x="2987715" y="1863524"/>
            <a:ext cx="539187"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4259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C2D9507-D0B1-E365-9DA2-83590B7188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Alabama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11</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4236244" cy="5078313"/>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Very recent </a:t>
            </a:r>
            <a:r>
              <a:rPr lang="en-US" b="0" i="0">
                <a:solidFill>
                  <a:srgbClr val="0070C0"/>
                </a:solidFill>
                <a:effectLst/>
                <a:highlight>
                  <a:srgbClr val="FFFFFF"/>
                </a:highlight>
                <a:latin typeface="Spectral"/>
              </a:rPr>
              <a:t>spike in transactions </a:t>
            </a:r>
            <a:r>
              <a:rPr lang="en-US" b="0" i="0">
                <a:solidFill>
                  <a:srgbClr val="363737"/>
                </a:solidFill>
                <a:effectLst/>
                <a:highlight>
                  <a:srgbClr val="FFFFFF"/>
                </a:highlight>
                <a:latin typeface="Spectral"/>
              </a:rPr>
              <a:t>and increased nonmatching transactions.</a:t>
            </a: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has 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been mostly 20+% since 2017?</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What happened before the 2016 election?</a:t>
            </a: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a:p>
        </p:txBody>
      </p:sp>
      <p:sp>
        <p:nvSpPr>
          <p:cNvPr id="6" name="Rectangle 5">
            <a:extLst>
              <a:ext uri="{FF2B5EF4-FFF2-40B4-BE49-F238E27FC236}">
                <a16:creationId xmlns:a16="http://schemas.microsoft.com/office/drawing/2014/main" id="{750D1243-3A76-7146-1470-ED02E8C21CB0}"/>
              </a:ext>
            </a:extLst>
          </p:cNvPr>
          <p:cNvSpPr/>
          <p:nvPr/>
        </p:nvSpPr>
        <p:spPr>
          <a:xfrm>
            <a:off x="10474296" y="356616"/>
            <a:ext cx="2402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045AED6-BB1E-B903-291A-79DD7FC5B624}"/>
              </a:ext>
            </a:extLst>
          </p:cNvPr>
          <p:cNvSpPr/>
          <p:nvPr/>
        </p:nvSpPr>
        <p:spPr>
          <a:xfrm>
            <a:off x="7627716" y="5139160"/>
            <a:ext cx="3086779" cy="72920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A44465-4613-B13A-31B0-622A76FE7225}"/>
              </a:ext>
            </a:extLst>
          </p:cNvPr>
          <p:cNvSpPr/>
          <p:nvPr/>
        </p:nvSpPr>
        <p:spPr>
          <a:xfrm>
            <a:off x="7291158" y="2565998"/>
            <a:ext cx="34370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A79EB050-25EA-82F0-D0D6-C08B212A003F}"/>
              </a:ext>
            </a:extLst>
          </p:cNvPr>
          <p:cNvPicPr>
            <a:picLocks noChangeAspect="1"/>
          </p:cNvPicPr>
          <p:nvPr/>
        </p:nvPicPr>
        <p:blipFill>
          <a:blip r:embed="rId4"/>
          <a:stretch>
            <a:fillRect/>
          </a:stretch>
        </p:blipFill>
        <p:spPr>
          <a:xfrm>
            <a:off x="1021644" y="5331944"/>
            <a:ext cx="4131473" cy="854544"/>
          </a:xfrm>
          <a:prstGeom prst="rect">
            <a:avLst/>
          </a:prstGeom>
        </p:spPr>
      </p:pic>
      <p:sp>
        <p:nvSpPr>
          <p:cNvPr id="14" name="Rectangle 13">
            <a:extLst>
              <a:ext uri="{FF2B5EF4-FFF2-40B4-BE49-F238E27FC236}">
                <a16:creationId xmlns:a16="http://schemas.microsoft.com/office/drawing/2014/main" id="{49315654-758F-21F6-49C2-8BFAC06F1A80}"/>
              </a:ext>
            </a:extLst>
          </p:cNvPr>
          <p:cNvSpPr/>
          <p:nvPr/>
        </p:nvSpPr>
        <p:spPr>
          <a:xfrm>
            <a:off x="1021644" y="5808754"/>
            <a:ext cx="3200312" cy="1991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1F7A56C4-C687-70EF-977B-C94763D41D50}"/>
              </a:ext>
            </a:extLst>
          </p:cNvPr>
          <p:cNvPicPr>
            <a:picLocks noChangeAspect="1"/>
          </p:cNvPicPr>
          <p:nvPr/>
        </p:nvPicPr>
        <p:blipFill>
          <a:blip r:embed="rId5"/>
          <a:stretch>
            <a:fillRect/>
          </a:stretch>
        </p:blipFill>
        <p:spPr>
          <a:xfrm>
            <a:off x="968418" y="1960605"/>
            <a:ext cx="4182226" cy="1885546"/>
          </a:xfrm>
          <a:prstGeom prst="rect">
            <a:avLst/>
          </a:prstGeom>
        </p:spPr>
      </p:pic>
      <p:sp>
        <p:nvSpPr>
          <p:cNvPr id="17" name="Rectangle 16">
            <a:extLst>
              <a:ext uri="{FF2B5EF4-FFF2-40B4-BE49-F238E27FC236}">
                <a16:creationId xmlns:a16="http://schemas.microsoft.com/office/drawing/2014/main" id="{2ED21216-82EF-9527-7546-5DE4D9548578}"/>
              </a:ext>
            </a:extLst>
          </p:cNvPr>
          <p:cNvSpPr/>
          <p:nvPr/>
        </p:nvSpPr>
        <p:spPr>
          <a:xfrm>
            <a:off x="982634" y="2977341"/>
            <a:ext cx="3239322" cy="86881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D7BE6EA-A1D3-82B2-0A1F-B3569BD2166F}"/>
              </a:ext>
            </a:extLst>
          </p:cNvPr>
          <p:cNvSpPr/>
          <p:nvPr/>
        </p:nvSpPr>
        <p:spPr>
          <a:xfrm>
            <a:off x="8909806" y="356616"/>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D924B7C-D3FD-3F26-6CFE-F0DEEA9D86D6}"/>
              </a:ext>
            </a:extLst>
          </p:cNvPr>
          <p:cNvSpPr/>
          <p:nvPr/>
        </p:nvSpPr>
        <p:spPr>
          <a:xfrm>
            <a:off x="7431899"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DB1A954-65C9-0C8E-14F6-C73EBA5049D0}"/>
              </a:ext>
            </a:extLst>
          </p:cNvPr>
          <p:cNvSpPr/>
          <p:nvPr/>
        </p:nvSpPr>
        <p:spPr>
          <a:xfrm>
            <a:off x="8160218"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7E61F1E-31E5-1315-7ED0-3C771E860302}"/>
              </a:ext>
            </a:extLst>
          </p:cNvPr>
          <p:cNvSpPr/>
          <p:nvPr/>
        </p:nvSpPr>
        <p:spPr>
          <a:xfrm>
            <a:off x="9648946" y="36512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1896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Alaska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a:solidFill>
                  <a:srgbClr val="363737"/>
                </a:solidFill>
                <a:highlight>
                  <a:srgbClr val="FFFFFF"/>
                </a:highlight>
                <a:latin typeface="Spectral"/>
              </a:rPr>
              <a:t>2024 shows declining </a:t>
            </a:r>
            <a:r>
              <a:rPr lang="en-US" b="1">
                <a:solidFill>
                  <a:srgbClr val="363737"/>
                </a:solidFill>
                <a:highlight>
                  <a:srgbClr val="FFFFFF"/>
                </a:highlight>
                <a:latin typeface="Spectral"/>
              </a:rPr>
              <a:t>deceased matching rate</a:t>
            </a:r>
            <a:r>
              <a:rPr lang="en-US">
                <a:solidFill>
                  <a:srgbClr val="363737"/>
                </a:solidFill>
                <a:highlight>
                  <a:srgbClr val="FFFFFF"/>
                </a:highlight>
                <a:latin typeface="Spectral"/>
              </a:rPr>
              <a:t>, but the rate was over 50% earlier this year.  What changed?</a:t>
            </a:r>
            <a:endParaRPr lang="en-US"/>
          </a:p>
        </p:txBody>
      </p:sp>
      <p:pic>
        <p:nvPicPr>
          <p:cNvPr id="6" name="Picture 5">
            <a:extLst>
              <a:ext uri="{FF2B5EF4-FFF2-40B4-BE49-F238E27FC236}">
                <a16:creationId xmlns:a16="http://schemas.microsoft.com/office/drawing/2014/main" id="{CCE6C552-529E-3523-190C-4FE44F7324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471E49B1-FF1F-ED00-3FBE-E41EDDB3E193}"/>
              </a:ext>
            </a:extLst>
          </p:cNvPr>
          <p:cNvSpPr/>
          <p:nvPr/>
        </p:nvSpPr>
        <p:spPr>
          <a:xfrm>
            <a:off x="10344151" y="4679155"/>
            <a:ext cx="35004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DC8532A-8E0C-E9F3-EE79-1A1203CCD934}"/>
              </a:ext>
            </a:extLst>
          </p:cNvPr>
          <p:cNvPicPr>
            <a:picLocks noChangeAspect="1"/>
          </p:cNvPicPr>
          <p:nvPr/>
        </p:nvPicPr>
        <p:blipFill>
          <a:blip r:embed="rId4"/>
          <a:stretch>
            <a:fillRect/>
          </a:stretch>
        </p:blipFill>
        <p:spPr>
          <a:xfrm>
            <a:off x="967575" y="2294930"/>
            <a:ext cx="3625855" cy="4186792"/>
          </a:xfrm>
          <a:prstGeom prst="rect">
            <a:avLst/>
          </a:prstGeom>
        </p:spPr>
      </p:pic>
      <p:sp>
        <p:nvSpPr>
          <p:cNvPr id="9" name="Rectangle 8">
            <a:extLst>
              <a:ext uri="{FF2B5EF4-FFF2-40B4-BE49-F238E27FC236}">
                <a16:creationId xmlns:a16="http://schemas.microsoft.com/office/drawing/2014/main" id="{9ED8C5D4-1474-3FE5-A0B4-B0E4E5EE703C}"/>
              </a:ext>
            </a:extLst>
          </p:cNvPr>
          <p:cNvSpPr/>
          <p:nvPr/>
        </p:nvSpPr>
        <p:spPr>
          <a:xfrm>
            <a:off x="3788569" y="2590719"/>
            <a:ext cx="804861" cy="14693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72011-43EE-F369-C022-8B5443023EC8}"/>
              </a:ext>
            </a:extLst>
          </p:cNvPr>
          <p:cNvSpPr/>
          <p:nvPr/>
        </p:nvSpPr>
        <p:spPr>
          <a:xfrm>
            <a:off x="3788568" y="2825702"/>
            <a:ext cx="804861" cy="14693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5FA2FB1-F643-38FB-D693-52BBFA61781B}"/>
              </a:ext>
            </a:extLst>
          </p:cNvPr>
          <p:cNvSpPr txBox="1"/>
          <p:nvPr/>
        </p:nvSpPr>
        <p:spPr>
          <a:xfrm rot="18769460">
            <a:off x="2202483" y="3935547"/>
            <a:ext cx="1055097" cy="369332"/>
          </a:xfrm>
          <a:prstGeom prst="rect">
            <a:avLst/>
          </a:prstGeom>
          <a:noFill/>
        </p:spPr>
        <p:txBody>
          <a:bodyPr wrap="none" rtlCol="0">
            <a:spAutoFit/>
          </a:bodyPr>
          <a:lstStyle/>
          <a:p>
            <a:r>
              <a:rPr lang="en-US"/>
              <a:t>Small “n”</a:t>
            </a:r>
          </a:p>
        </p:txBody>
      </p:sp>
      <p:sp>
        <p:nvSpPr>
          <p:cNvPr id="12" name="Rectangle 11">
            <a:extLst>
              <a:ext uri="{FF2B5EF4-FFF2-40B4-BE49-F238E27FC236}">
                <a16:creationId xmlns:a16="http://schemas.microsoft.com/office/drawing/2014/main" id="{6E6AED3B-6272-9BD2-A853-BF582737C350}"/>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6BB622-AB13-05D2-974C-FBEFFDEA0CEE}"/>
              </a:ext>
            </a:extLst>
          </p:cNvPr>
          <p:cNvSpPr/>
          <p:nvPr/>
        </p:nvSpPr>
        <p:spPr>
          <a:xfrm>
            <a:off x="74623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9E0F93F-CE4E-6E16-0A19-26B34CCAE0F6}"/>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A936C0C-1481-94C6-5CC8-391E524E6EA5}"/>
              </a:ext>
            </a:extLst>
          </p:cNvPr>
          <p:cNvSpPr/>
          <p:nvPr/>
        </p:nvSpPr>
        <p:spPr>
          <a:xfrm>
            <a:off x="6705172"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C0AC67E-B830-A5E6-74B3-36A6C0CE966F}"/>
              </a:ext>
            </a:extLst>
          </p:cNvPr>
          <p:cNvSpPr/>
          <p:nvPr/>
        </p:nvSpPr>
        <p:spPr>
          <a:xfrm>
            <a:off x="9696259" y="349841"/>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4815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E2F4940F-3EC4-ACFF-AC3E-549A33BF9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82867"/>
            <a:ext cx="5052070" cy="6537973"/>
          </a:xfrm>
          <a:prstGeom prst="rect">
            <a:avLst/>
          </a:prstGeom>
        </p:spPr>
      </p:pic>
      <p:sp>
        <p:nvSpPr>
          <p:cNvPr id="4" name="Title 1">
            <a:extLst>
              <a:ext uri="{FF2B5EF4-FFF2-40B4-BE49-F238E27FC236}">
                <a16:creationId xmlns:a16="http://schemas.microsoft.com/office/drawing/2014/main" id="{FF00DB07-6D2E-DC6A-6EC1-EA6B7F03715A}"/>
              </a:ext>
            </a:extLst>
          </p:cNvPr>
          <p:cNvSpPr>
            <a:spLocks noGrp="1"/>
          </p:cNvSpPr>
          <p:nvPr>
            <p:ph type="title"/>
          </p:nvPr>
        </p:nvSpPr>
        <p:spPr>
          <a:xfrm>
            <a:off x="838200" y="365125"/>
            <a:ext cx="10515600" cy="1325563"/>
          </a:xfrm>
        </p:spPr>
        <p:txBody>
          <a:bodyPr/>
          <a:lstStyle/>
          <a:p>
            <a:r>
              <a:rPr lang="en-US" b="1">
                <a:solidFill>
                  <a:srgbClr val="0070C0"/>
                </a:solidFill>
              </a:rPr>
              <a:t>Arizona</a:t>
            </a:r>
          </a:p>
        </p:txBody>
      </p:sp>
      <p:sp>
        <p:nvSpPr>
          <p:cNvPr id="2" name="Slide Number Placeholder 1">
            <a:extLst>
              <a:ext uri="{FF2B5EF4-FFF2-40B4-BE49-F238E27FC236}">
                <a16:creationId xmlns:a16="http://schemas.microsoft.com/office/drawing/2014/main" id="{B76428F7-303F-AA72-51FF-DB5F5DDADBE7}"/>
              </a:ext>
            </a:extLst>
          </p:cNvPr>
          <p:cNvSpPr>
            <a:spLocks noGrp="1"/>
          </p:cNvSpPr>
          <p:nvPr>
            <p:ph type="sldNum" sz="quarter" idx="12"/>
          </p:nvPr>
        </p:nvSpPr>
        <p:spPr/>
        <p:txBody>
          <a:bodyPr/>
          <a:lstStyle/>
          <a:p>
            <a:fld id="{DE006E5C-12E9-419C-94E8-3FE945C12AF0}" type="slidenum">
              <a:rPr lang="en-US" smtClean="0"/>
              <a:t>13</a:t>
            </a:fld>
            <a:endParaRPr lang="en-US"/>
          </a:p>
        </p:txBody>
      </p:sp>
      <p:sp>
        <p:nvSpPr>
          <p:cNvPr id="12" name="Rectangle 11">
            <a:extLst>
              <a:ext uri="{FF2B5EF4-FFF2-40B4-BE49-F238E27FC236}">
                <a16:creationId xmlns:a16="http://schemas.microsoft.com/office/drawing/2014/main" id="{AEB3CA46-E0F2-80C1-BC85-5BA6741F04D9}"/>
              </a:ext>
            </a:extLst>
          </p:cNvPr>
          <p:cNvSpPr/>
          <p:nvPr/>
        </p:nvSpPr>
        <p:spPr>
          <a:xfrm>
            <a:off x="9865481" y="351628"/>
            <a:ext cx="803304"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57C00E2-0B7C-8F3A-90B8-A7D06D8504FF}"/>
              </a:ext>
            </a:extLst>
          </p:cNvPr>
          <p:cNvSpPr/>
          <p:nvPr/>
        </p:nvSpPr>
        <p:spPr>
          <a:xfrm>
            <a:off x="9823366" y="2544819"/>
            <a:ext cx="905594"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36A10F6-4095-7CAD-04DB-866F84D2298B}"/>
              </a:ext>
            </a:extLst>
          </p:cNvPr>
          <p:cNvSpPr txBox="1"/>
          <p:nvPr/>
        </p:nvSpPr>
        <p:spPr>
          <a:xfrm>
            <a:off x="891530" y="1257992"/>
            <a:ext cx="4483376" cy="1200329"/>
          </a:xfrm>
          <a:prstGeom prst="rect">
            <a:avLst/>
          </a:prstGeom>
          <a:noFill/>
        </p:spPr>
        <p:txBody>
          <a:bodyPr wrap="square" rtlCol="0">
            <a:spAutoFit/>
          </a:bodyPr>
          <a:lstStyle/>
          <a:p>
            <a:r>
              <a:rPr lang="en-US"/>
              <a:t>For </a:t>
            </a:r>
            <a:r>
              <a:rPr lang="en-US" b="1"/>
              <a:t>second consecutive week </a:t>
            </a:r>
            <a:r>
              <a:rPr lang="en-US"/>
              <a:t>HAVV </a:t>
            </a:r>
            <a:r>
              <a:rPr lang="en-US" b="1">
                <a:solidFill>
                  <a:srgbClr val="0070C0"/>
                </a:solidFill>
              </a:rPr>
              <a:t>total transactions </a:t>
            </a:r>
            <a:r>
              <a:rPr lang="en-US"/>
              <a:t>set all-time record high.   </a:t>
            </a:r>
          </a:p>
          <a:p>
            <a:r>
              <a:rPr lang="en-US"/>
              <a:t>Week ending Sept. 21.  (green arrow)</a:t>
            </a:r>
          </a:p>
          <a:p>
            <a:endParaRPr lang="en-US"/>
          </a:p>
        </p:txBody>
      </p:sp>
      <p:cxnSp>
        <p:nvCxnSpPr>
          <p:cNvPr id="3" name="Straight Connector 2">
            <a:extLst>
              <a:ext uri="{FF2B5EF4-FFF2-40B4-BE49-F238E27FC236}">
                <a16:creationId xmlns:a16="http://schemas.microsoft.com/office/drawing/2014/main" id="{A01F50C1-7F85-0236-4556-15915AD274B8}"/>
              </a:ext>
            </a:extLst>
          </p:cNvPr>
          <p:cNvCxnSpPr>
            <a:cxnSpLocks/>
          </p:cNvCxnSpPr>
          <p:nvPr/>
        </p:nvCxnSpPr>
        <p:spPr>
          <a:xfrm flipV="1">
            <a:off x="9904991" y="842037"/>
            <a:ext cx="903597" cy="784748"/>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9170A74-FC35-B019-885C-915DEF55E376}"/>
              </a:ext>
            </a:extLst>
          </p:cNvPr>
          <p:cNvCxnSpPr>
            <a:cxnSpLocks/>
          </p:cNvCxnSpPr>
          <p:nvPr/>
        </p:nvCxnSpPr>
        <p:spPr>
          <a:xfrm flipV="1">
            <a:off x="10218367" y="3637527"/>
            <a:ext cx="510593" cy="238732"/>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86314417-483B-FA48-32C6-1D0F7803557A}"/>
              </a:ext>
            </a:extLst>
          </p:cNvPr>
          <p:cNvSpPr/>
          <p:nvPr/>
        </p:nvSpPr>
        <p:spPr>
          <a:xfrm>
            <a:off x="901648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3C80595-252E-64F0-C799-69D5AC30F4AB}"/>
              </a:ext>
            </a:extLst>
          </p:cNvPr>
          <p:cNvSpPr/>
          <p:nvPr/>
        </p:nvSpPr>
        <p:spPr>
          <a:xfrm>
            <a:off x="753096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2FB543B-AC29-B423-CD42-41A5C6605250}"/>
              </a:ext>
            </a:extLst>
          </p:cNvPr>
          <p:cNvSpPr/>
          <p:nvPr/>
        </p:nvSpPr>
        <p:spPr>
          <a:xfrm>
            <a:off x="826689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96EF419E-CCC9-89D3-F9C7-1CF7107718D2}"/>
              </a:ext>
            </a:extLst>
          </p:cNvPr>
          <p:cNvCxnSpPr>
            <a:cxnSpLocks/>
          </p:cNvCxnSpPr>
          <p:nvPr/>
        </p:nvCxnSpPr>
        <p:spPr>
          <a:xfrm flipH="1">
            <a:off x="10654239" y="231507"/>
            <a:ext cx="353332" cy="215103"/>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3A55CCE-7183-0601-CDA7-07696C54F98D}"/>
              </a:ext>
            </a:extLst>
          </p:cNvPr>
          <p:cNvSpPr txBox="1"/>
          <p:nvPr/>
        </p:nvSpPr>
        <p:spPr>
          <a:xfrm>
            <a:off x="2852092" y="152740"/>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10" name="Picture 9">
            <a:extLst>
              <a:ext uri="{FF2B5EF4-FFF2-40B4-BE49-F238E27FC236}">
                <a16:creationId xmlns:a16="http://schemas.microsoft.com/office/drawing/2014/main" id="{D929AADB-7BCF-9B97-88CF-C66C2F7848F2}"/>
              </a:ext>
            </a:extLst>
          </p:cNvPr>
          <p:cNvPicPr>
            <a:picLocks noChangeAspect="1"/>
          </p:cNvPicPr>
          <p:nvPr/>
        </p:nvPicPr>
        <p:blipFill>
          <a:blip r:embed="rId4"/>
          <a:stretch>
            <a:fillRect/>
          </a:stretch>
        </p:blipFill>
        <p:spPr>
          <a:xfrm>
            <a:off x="636800" y="2210640"/>
            <a:ext cx="4992835" cy="4464493"/>
          </a:xfrm>
          <a:prstGeom prst="rect">
            <a:avLst/>
          </a:prstGeom>
        </p:spPr>
      </p:pic>
    </p:spTree>
    <p:extLst>
      <p:ext uri="{BB962C8B-B14F-4D97-AF65-F5344CB8AC3E}">
        <p14:creationId xmlns:p14="http://schemas.microsoft.com/office/powerpoint/2010/main" val="11905718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8F52B9C-C823-94F7-72BD-A57F6DF264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Arkansas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Processed all Arkansas voters in late 2022 and early 2023?</a:t>
            </a:r>
          </a:p>
          <a:p>
            <a:endParaRPr lang="en-US"/>
          </a:p>
        </p:txBody>
      </p:sp>
      <p:sp>
        <p:nvSpPr>
          <p:cNvPr id="8" name="Rectangle 7">
            <a:extLst>
              <a:ext uri="{FF2B5EF4-FFF2-40B4-BE49-F238E27FC236}">
                <a16:creationId xmlns:a16="http://schemas.microsoft.com/office/drawing/2014/main" id="{360B3E1E-0CC9-E55E-972E-03255CE62E57}"/>
              </a:ext>
            </a:extLst>
          </p:cNvPr>
          <p:cNvSpPr/>
          <p:nvPr/>
        </p:nvSpPr>
        <p:spPr>
          <a:xfrm>
            <a:off x="9519794" y="252108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87B9A-9B03-44C0-CD58-1407508A27EB}"/>
              </a:ext>
            </a:extLst>
          </p:cNvPr>
          <p:cNvSpPr/>
          <p:nvPr/>
        </p:nvSpPr>
        <p:spPr>
          <a:xfrm>
            <a:off x="9454765" y="365125"/>
            <a:ext cx="26783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A8F1E7A0-327F-CF58-4A57-071846F186CB}"/>
              </a:ext>
            </a:extLst>
          </p:cNvPr>
          <p:cNvSpPr txBox="1"/>
          <p:nvPr/>
        </p:nvSpPr>
        <p:spPr>
          <a:xfrm>
            <a:off x="8665073" y="237159"/>
            <a:ext cx="854721" cy="646331"/>
          </a:xfrm>
          <a:prstGeom prst="rect">
            <a:avLst/>
          </a:prstGeom>
          <a:noFill/>
        </p:spPr>
        <p:txBody>
          <a:bodyPr wrap="none" rtlCol="0">
            <a:spAutoFit/>
          </a:bodyPr>
          <a:lstStyle/>
          <a:p>
            <a:r>
              <a:rPr lang="en-US"/>
              <a:t>Whole </a:t>
            </a:r>
            <a:br>
              <a:rPr lang="en-US"/>
            </a:br>
            <a:r>
              <a:rPr lang="en-US"/>
              <a:t>State?</a:t>
            </a:r>
          </a:p>
        </p:txBody>
      </p:sp>
      <p:pic>
        <p:nvPicPr>
          <p:cNvPr id="18" name="Picture 17">
            <a:extLst>
              <a:ext uri="{FF2B5EF4-FFF2-40B4-BE49-F238E27FC236}">
                <a16:creationId xmlns:a16="http://schemas.microsoft.com/office/drawing/2014/main" id="{FF4E48D1-DC13-2DA4-4FB0-BE293C4AC38B}"/>
              </a:ext>
            </a:extLst>
          </p:cNvPr>
          <p:cNvPicPr>
            <a:picLocks noChangeAspect="1"/>
          </p:cNvPicPr>
          <p:nvPr/>
        </p:nvPicPr>
        <p:blipFill>
          <a:blip r:embed="rId4"/>
          <a:stretch>
            <a:fillRect/>
          </a:stretch>
        </p:blipFill>
        <p:spPr>
          <a:xfrm>
            <a:off x="337433" y="2092537"/>
            <a:ext cx="4740627" cy="1094948"/>
          </a:xfrm>
          <a:prstGeom prst="rect">
            <a:avLst/>
          </a:prstGeom>
        </p:spPr>
      </p:pic>
    </p:spTree>
    <p:extLst>
      <p:ext uri="{BB962C8B-B14F-4D97-AF65-F5344CB8AC3E}">
        <p14:creationId xmlns:p14="http://schemas.microsoft.com/office/powerpoint/2010/main" val="1056349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6FAEE808-2F25-4A77-3C0A-DB954C83C9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California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86232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Huge </a:t>
            </a:r>
            <a:r>
              <a:rPr lang="en-US" b="1"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spike in late 2020 prior to election.</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Near 100%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in 2014 and 40+%. Since then.</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Spike in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in early 2023 corresponds to high </a:t>
            </a:r>
            <a:r>
              <a:rPr lang="en-US" b="1" i="0">
                <a:solidFill>
                  <a:srgbClr val="363737"/>
                </a:solidFill>
                <a:effectLst/>
                <a:highlight>
                  <a:srgbClr val="FFFFFF"/>
                </a:highlight>
                <a:latin typeface="Spectral"/>
              </a:rPr>
              <a:t>match deceased rate</a:t>
            </a:r>
            <a:r>
              <a:rPr lang="en-US" b="0" i="0">
                <a:solidFill>
                  <a:srgbClr val="363737"/>
                </a:solidFill>
                <a:effectLst/>
                <a:highlight>
                  <a:srgbClr val="FFFFFF"/>
                </a:highlight>
                <a:latin typeface="Spectral"/>
              </a:rPr>
              <a:t>.</a:t>
            </a:r>
          </a:p>
          <a:p>
            <a:endParaRPr lang="en-US"/>
          </a:p>
        </p:txBody>
      </p:sp>
      <p:sp>
        <p:nvSpPr>
          <p:cNvPr id="8" name="Rectangle 7">
            <a:extLst>
              <a:ext uri="{FF2B5EF4-FFF2-40B4-BE49-F238E27FC236}">
                <a16:creationId xmlns:a16="http://schemas.microsoft.com/office/drawing/2014/main" id="{360B3E1E-0CC9-E55E-972E-03255CE62E57}"/>
              </a:ext>
            </a:extLst>
          </p:cNvPr>
          <p:cNvSpPr/>
          <p:nvPr/>
        </p:nvSpPr>
        <p:spPr>
          <a:xfrm>
            <a:off x="90012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D3551C0-5485-8B40-6AAE-AE99F3DB594C}"/>
              </a:ext>
            </a:extLst>
          </p:cNvPr>
          <p:cNvSpPr/>
          <p:nvPr/>
        </p:nvSpPr>
        <p:spPr>
          <a:xfrm>
            <a:off x="9936118" y="2770816"/>
            <a:ext cx="189441" cy="127065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C4264D5-623C-3C80-967C-99846042FF01}"/>
              </a:ext>
            </a:extLst>
          </p:cNvPr>
          <p:cNvSpPr/>
          <p:nvPr/>
        </p:nvSpPr>
        <p:spPr>
          <a:xfrm>
            <a:off x="9936117" y="5098913"/>
            <a:ext cx="189441" cy="109380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8A06CAE4-8024-2C06-812C-EBB2560A8F41}"/>
              </a:ext>
            </a:extLst>
          </p:cNvPr>
          <p:cNvSpPr/>
          <p:nvPr/>
        </p:nvSpPr>
        <p:spPr>
          <a:xfrm>
            <a:off x="6540312" y="2560718"/>
            <a:ext cx="56057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F248E2F-DB46-7DFF-FC65-483A2A43F8F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C0876BC2-1C11-461D-C431-42F2C5CADE52}"/>
              </a:ext>
            </a:extLst>
          </p:cNvPr>
          <p:cNvPicPr>
            <a:picLocks noChangeAspect="1"/>
          </p:cNvPicPr>
          <p:nvPr/>
        </p:nvPicPr>
        <p:blipFill>
          <a:blip r:embed="rId4"/>
          <a:stretch>
            <a:fillRect/>
          </a:stretch>
        </p:blipFill>
        <p:spPr>
          <a:xfrm>
            <a:off x="953147" y="4190298"/>
            <a:ext cx="4310445" cy="2531177"/>
          </a:xfrm>
          <a:prstGeom prst="rect">
            <a:avLst/>
          </a:prstGeom>
        </p:spPr>
      </p:pic>
      <p:sp>
        <p:nvSpPr>
          <p:cNvPr id="7" name="Rectangle 6">
            <a:extLst>
              <a:ext uri="{FF2B5EF4-FFF2-40B4-BE49-F238E27FC236}">
                <a16:creationId xmlns:a16="http://schemas.microsoft.com/office/drawing/2014/main" id="{437FE00C-D933-79DD-7355-BA07F1565DAF}"/>
              </a:ext>
            </a:extLst>
          </p:cNvPr>
          <p:cNvSpPr/>
          <p:nvPr/>
        </p:nvSpPr>
        <p:spPr>
          <a:xfrm>
            <a:off x="75385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6704C46-A028-6D45-A36B-89C3DEE7C319}"/>
              </a:ext>
            </a:extLst>
          </p:cNvPr>
          <p:cNvSpPr/>
          <p:nvPr/>
        </p:nvSpPr>
        <p:spPr>
          <a:xfrm>
            <a:off x="826689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C9F0E32-8B98-94B9-5762-0281D20CC40E}"/>
              </a:ext>
            </a:extLst>
          </p:cNvPr>
          <p:cNvSpPr/>
          <p:nvPr/>
        </p:nvSpPr>
        <p:spPr>
          <a:xfrm>
            <a:off x="9735376"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76558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BBB15CBB-343A-BAED-5648-255A3A7B63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Colorado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16</a:t>
            </a:fld>
            <a:endParaRPr lang="en-US"/>
          </a:p>
        </p:txBody>
      </p:sp>
      <p:sp>
        <p:nvSpPr>
          <p:cNvPr id="12" name="Rectangle 11">
            <a:extLst>
              <a:ext uri="{FF2B5EF4-FFF2-40B4-BE49-F238E27FC236}">
                <a16:creationId xmlns:a16="http://schemas.microsoft.com/office/drawing/2014/main" id="{E98C0B3A-7DBD-6D73-7B81-FC23FF8896F4}"/>
              </a:ext>
            </a:extLst>
          </p:cNvPr>
          <p:cNvSpPr/>
          <p:nvPr/>
        </p:nvSpPr>
        <p:spPr>
          <a:xfrm>
            <a:off x="9686440" y="3029952"/>
            <a:ext cx="981559" cy="97639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3BEED8A-7C34-AE57-EF5E-F56E85A34FA8}"/>
              </a:ext>
            </a:extLst>
          </p:cNvPr>
          <p:cNvSpPr txBox="1"/>
          <p:nvPr/>
        </p:nvSpPr>
        <p:spPr>
          <a:xfrm>
            <a:off x="914400" y="1371600"/>
            <a:ext cx="3764604" cy="2862322"/>
          </a:xfrm>
          <a:prstGeom prst="rect">
            <a:avLst/>
          </a:prstGeom>
          <a:noFill/>
        </p:spPr>
        <p:txBody>
          <a:bodyPr wrap="square" rtlCol="0">
            <a:spAutoFit/>
          </a:bodyPr>
          <a:lstStyle/>
          <a:p>
            <a:pPr algn="l"/>
            <a:r>
              <a:rPr lang="en-US">
                <a:solidFill>
                  <a:srgbClr val="363737"/>
                </a:solidFill>
                <a:highlight>
                  <a:srgbClr val="FFFFFF"/>
                </a:highlight>
                <a:latin typeface="Spectral"/>
              </a:rPr>
              <a:t>For week ending Sept 14, 2024, Colorado set highest HAVV weekly transaction rate since 2016.</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Why does Colorado have ~35% non</a:t>
            </a:r>
          </a:p>
          <a:p>
            <a:pPr algn="l"/>
            <a:r>
              <a:rPr lang="en-US">
                <a:solidFill>
                  <a:srgbClr val="363737"/>
                </a:solidFill>
                <a:highlight>
                  <a:srgbClr val="FFFFFF"/>
                </a:highlight>
                <a:latin typeface="Spectral"/>
              </a:rPr>
              <a:t>match rate?</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Before 2022 Colorado’s HAVV reporting was not weekly, with </a:t>
            </a:r>
          </a:p>
          <a:p>
            <a:pPr algn="l"/>
            <a:r>
              <a:rPr lang="en-US">
                <a:solidFill>
                  <a:srgbClr val="363737"/>
                </a:solidFill>
                <a:highlight>
                  <a:srgbClr val="FFFFFF"/>
                </a:highlight>
                <a:latin typeface="Spectral"/>
              </a:rPr>
              <a:t>sporadic and often monthly reports.</a:t>
            </a:r>
            <a:endParaRPr lang="en-US"/>
          </a:p>
        </p:txBody>
      </p:sp>
      <p:sp>
        <p:nvSpPr>
          <p:cNvPr id="8" name="TextBox 7">
            <a:extLst>
              <a:ext uri="{FF2B5EF4-FFF2-40B4-BE49-F238E27FC236}">
                <a16:creationId xmlns:a16="http://schemas.microsoft.com/office/drawing/2014/main" id="{8A871ADB-B8A9-100A-82F6-B7EDD7FE34E0}"/>
              </a:ext>
            </a:extLst>
          </p:cNvPr>
          <p:cNvSpPr txBox="1"/>
          <p:nvPr/>
        </p:nvSpPr>
        <p:spPr>
          <a:xfrm>
            <a:off x="9211159" y="2493441"/>
            <a:ext cx="808235" cy="276999"/>
          </a:xfrm>
          <a:prstGeom prst="rect">
            <a:avLst/>
          </a:prstGeom>
          <a:noFill/>
        </p:spPr>
        <p:txBody>
          <a:bodyPr wrap="none" rtlCol="0">
            <a:spAutoFit/>
          </a:bodyPr>
          <a:lstStyle/>
          <a:p>
            <a:r>
              <a:rPr lang="en-US" sz="1200"/>
              <a:t>100% of 1</a:t>
            </a:r>
          </a:p>
        </p:txBody>
      </p:sp>
      <p:sp>
        <p:nvSpPr>
          <p:cNvPr id="9" name="Rectangle 8">
            <a:extLst>
              <a:ext uri="{FF2B5EF4-FFF2-40B4-BE49-F238E27FC236}">
                <a16:creationId xmlns:a16="http://schemas.microsoft.com/office/drawing/2014/main" id="{CBD5087E-4FF6-1C20-25CD-3921C8298F06}"/>
              </a:ext>
            </a:extLst>
          </p:cNvPr>
          <p:cNvSpPr/>
          <p:nvPr/>
        </p:nvSpPr>
        <p:spPr>
          <a:xfrm>
            <a:off x="8991024"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1E50C72-38AC-2ED6-7A12-52DEABED1E68}"/>
              </a:ext>
            </a:extLst>
          </p:cNvPr>
          <p:cNvSpPr/>
          <p:nvPr/>
        </p:nvSpPr>
        <p:spPr>
          <a:xfrm>
            <a:off x="75004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61646BE-AA97-DF68-5C2C-D3BE596631F6}"/>
              </a:ext>
            </a:extLst>
          </p:cNvPr>
          <p:cNvSpPr/>
          <p:nvPr/>
        </p:nvSpPr>
        <p:spPr>
          <a:xfrm>
            <a:off x="823561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4D7AF94-808D-DF5C-F9FB-771B4F674B6A}"/>
              </a:ext>
            </a:extLst>
          </p:cNvPr>
          <p:cNvSpPr/>
          <p:nvPr/>
        </p:nvSpPr>
        <p:spPr>
          <a:xfrm>
            <a:off x="675165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73DA863-14E3-C2E7-8FCC-423628CE7F3C}"/>
              </a:ext>
            </a:extLst>
          </p:cNvPr>
          <p:cNvSpPr/>
          <p:nvPr/>
        </p:nvSpPr>
        <p:spPr>
          <a:xfrm>
            <a:off x="9721946"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E714E230-9361-CB1B-D981-B2DB21699EED}"/>
              </a:ext>
            </a:extLst>
          </p:cNvPr>
          <p:cNvPicPr>
            <a:picLocks noChangeAspect="1"/>
          </p:cNvPicPr>
          <p:nvPr/>
        </p:nvPicPr>
        <p:blipFill>
          <a:blip r:embed="rId4"/>
          <a:stretch>
            <a:fillRect/>
          </a:stretch>
        </p:blipFill>
        <p:spPr>
          <a:xfrm>
            <a:off x="914400" y="4471506"/>
            <a:ext cx="4403646" cy="1537781"/>
          </a:xfrm>
          <a:prstGeom prst="rect">
            <a:avLst/>
          </a:prstGeom>
        </p:spPr>
      </p:pic>
      <p:cxnSp>
        <p:nvCxnSpPr>
          <p:cNvPr id="20" name="Straight Arrow Connector 19">
            <a:extLst>
              <a:ext uri="{FF2B5EF4-FFF2-40B4-BE49-F238E27FC236}">
                <a16:creationId xmlns:a16="http://schemas.microsoft.com/office/drawing/2014/main" id="{1FD88542-8FF4-28C0-50A3-83BC71201C10}"/>
              </a:ext>
            </a:extLst>
          </p:cNvPr>
          <p:cNvCxnSpPr>
            <a:cxnSpLocks/>
          </p:cNvCxnSpPr>
          <p:nvPr/>
        </p:nvCxnSpPr>
        <p:spPr>
          <a:xfrm flipH="1">
            <a:off x="10652092" y="734008"/>
            <a:ext cx="343578" cy="335326"/>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96751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8241C4C-635F-1F9B-DB2F-6556DC525E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Connecticut</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17</a:t>
            </a:fld>
            <a:endParaRPr lang="en-US"/>
          </a:p>
        </p:txBody>
      </p:sp>
      <p:sp>
        <p:nvSpPr>
          <p:cNvPr id="3" name="Rectangle 2">
            <a:extLst>
              <a:ext uri="{FF2B5EF4-FFF2-40B4-BE49-F238E27FC236}">
                <a16:creationId xmlns:a16="http://schemas.microsoft.com/office/drawing/2014/main" id="{DBFCAA13-4191-3553-B024-780C48E52E15}"/>
              </a:ext>
            </a:extLst>
          </p:cNvPr>
          <p:cNvSpPr/>
          <p:nvPr/>
        </p:nvSpPr>
        <p:spPr>
          <a:xfrm>
            <a:off x="88756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55C2318-2A8A-E1BB-06D8-13B0F49DC679}"/>
              </a:ext>
            </a:extLst>
          </p:cNvPr>
          <p:cNvSpPr/>
          <p:nvPr/>
        </p:nvSpPr>
        <p:spPr>
          <a:xfrm>
            <a:off x="738193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7185886-C255-3029-37EF-973931CFB0EF}"/>
              </a:ext>
            </a:extLst>
          </p:cNvPr>
          <p:cNvSpPr/>
          <p:nvPr/>
        </p:nvSpPr>
        <p:spPr>
          <a:xfrm>
            <a:off x="662809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720C2FA-325B-3006-6CD4-2E96865F84E8}"/>
              </a:ext>
            </a:extLst>
          </p:cNvPr>
          <p:cNvSpPr/>
          <p:nvPr/>
        </p:nvSpPr>
        <p:spPr>
          <a:xfrm>
            <a:off x="812877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01BDB32-528E-0169-427F-982CBA951E1B}"/>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96411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Delaware</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18</a:t>
            </a:fld>
            <a:endParaRPr lang="en-US"/>
          </a:p>
        </p:txBody>
      </p:sp>
      <p:pic>
        <p:nvPicPr>
          <p:cNvPr id="5" name="Picture 4">
            <a:extLst>
              <a:ext uri="{FF2B5EF4-FFF2-40B4-BE49-F238E27FC236}">
                <a16:creationId xmlns:a16="http://schemas.microsoft.com/office/drawing/2014/main" id="{6C3D6CEE-D996-F712-E876-A03F33D8F3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Tree>
    <p:extLst>
      <p:ext uri="{BB962C8B-B14F-4D97-AF65-F5344CB8AC3E}">
        <p14:creationId xmlns:p14="http://schemas.microsoft.com/office/powerpoint/2010/main" val="3936881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District of Columbia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19</a:t>
            </a:fld>
            <a:endParaRPr lang="en-US"/>
          </a:p>
        </p:txBody>
      </p:sp>
      <p:pic>
        <p:nvPicPr>
          <p:cNvPr id="5" name="Picture 4">
            <a:extLst>
              <a:ext uri="{FF2B5EF4-FFF2-40B4-BE49-F238E27FC236}">
                <a16:creationId xmlns:a16="http://schemas.microsoft.com/office/drawing/2014/main" id="{6C154D38-7154-EE8B-48AE-CB0248DA87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Tree>
    <p:extLst>
      <p:ext uri="{BB962C8B-B14F-4D97-AF65-F5344CB8AC3E}">
        <p14:creationId xmlns:p14="http://schemas.microsoft.com/office/powerpoint/2010/main" val="2438900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FE8DC-C8E9-EFA5-3C71-587C111D782A}"/>
              </a:ext>
            </a:extLst>
          </p:cNvPr>
          <p:cNvSpPr>
            <a:spLocks noGrp="1"/>
          </p:cNvSpPr>
          <p:nvPr>
            <p:ph type="title"/>
          </p:nvPr>
        </p:nvSpPr>
        <p:spPr/>
        <p:txBody>
          <a:bodyPr/>
          <a:lstStyle/>
          <a:p>
            <a:r>
              <a:rPr lang="en-US" b="1">
                <a:solidFill>
                  <a:srgbClr val="0070C0"/>
                </a:solidFill>
              </a:rPr>
              <a:t>HAVV Data Issues to Explore</a:t>
            </a:r>
          </a:p>
        </p:txBody>
      </p:sp>
      <p:sp>
        <p:nvSpPr>
          <p:cNvPr id="3" name="Content Placeholder 2">
            <a:extLst>
              <a:ext uri="{FF2B5EF4-FFF2-40B4-BE49-F238E27FC236}">
                <a16:creationId xmlns:a16="http://schemas.microsoft.com/office/drawing/2014/main" id="{69871AF4-3F7B-54B7-44ED-8BB472390B95}"/>
              </a:ext>
            </a:extLst>
          </p:cNvPr>
          <p:cNvSpPr>
            <a:spLocks noGrp="1"/>
          </p:cNvSpPr>
          <p:nvPr>
            <p:ph idx="1"/>
          </p:nvPr>
        </p:nvSpPr>
        <p:spPr>
          <a:xfrm>
            <a:off x="916781" y="1482725"/>
            <a:ext cx="11009608" cy="4351338"/>
          </a:xfrm>
        </p:spPr>
        <p:txBody>
          <a:bodyPr/>
          <a:lstStyle/>
          <a:p>
            <a:r>
              <a:rPr lang="en-US"/>
              <a:t>HAVV Background:  Conceptual Process</a:t>
            </a:r>
          </a:p>
          <a:p>
            <a:r>
              <a:rPr lang="en-US"/>
              <a:t>Research Questions</a:t>
            </a:r>
          </a:p>
          <a:p>
            <a:r>
              <a:rPr lang="en-US"/>
              <a:t>Sample HAVV Sheet</a:t>
            </a:r>
          </a:p>
          <a:p>
            <a:r>
              <a:rPr lang="en-US"/>
              <a:t>Example State HAVV Charts [Maryland]</a:t>
            </a:r>
          </a:p>
          <a:p>
            <a:r>
              <a:rPr lang="en-US"/>
              <a:t>Breakdown of HAVV in the States</a:t>
            </a:r>
          </a:p>
          <a:p>
            <a:pPr lvl="1"/>
            <a:r>
              <a:rPr lang="en-US"/>
              <a:t>Near 100% Nonmatch Rates (sometimes) [8]  </a:t>
            </a:r>
            <a:r>
              <a:rPr lang="en-US" sz="1600" b="1">
                <a:solidFill>
                  <a:srgbClr val="0070C0"/>
                </a:solidFill>
                <a:latin typeface="+mj-lt"/>
                <a:ea typeface="+mj-ea"/>
                <a:cs typeface="+mj-cs"/>
              </a:rPr>
              <a:t>CA, GA, MD, MI, NE, NV, NY, TX</a:t>
            </a:r>
            <a:endParaRPr lang="en-US"/>
          </a:p>
          <a:p>
            <a:pPr lvl="1"/>
            <a:r>
              <a:rPr lang="en-US"/>
              <a:t>Current HAVV Data Issues [19]   </a:t>
            </a:r>
            <a:r>
              <a:rPr lang="en-US" sz="1600" b="1">
                <a:solidFill>
                  <a:srgbClr val="0070C0"/>
                </a:solidFill>
                <a:latin typeface="+mj-lt"/>
                <a:ea typeface="+mj-ea"/>
                <a:cs typeface="+mj-cs"/>
              </a:rPr>
              <a:t>AL, AK, AZ, AR, CO, IA, IL, KS, MA, MO, MT, NC, OH, OR, PA, RI, SD, UT , VT </a:t>
            </a:r>
          </a:p>
          <a:p>
            <a:pPr lvl="1"/>
            <a:r>
              <a:rPr lang="en-US"/>
              <a:t>States with “Consistent” Reporting [11]  </a:t>
            </a:r>
            <a:r>
              <a:rPr lang="en-US" sz="1600" b="1">
                <a:solidFill>
                  <a:srgbClr val="0070C0"/>
                </a:solidFill>
                <a:latin typeface="+mj-lt"/>
                <a:ea typeface="+mj-ea"/>
                <a:cs typeface="+mj-cs"/>
              </a:rPr>
              <a:t>CT, FL, ID, IN, LA, MN, MS, NJ, WA, WI, WY </a:t>
            </a:r>
          </a:p>
          <a:p>
            <a:pPr lvl="1"/>
            <a:r>
              <a:rPr lang="en-US"/>
              <a:t>Low Transactions or Minimally Participating [6]  </a:t>
            </a:r>
            <a:r>
              <a:rPr lang="nl-NL" sz="1600" b="1">
                <a:solidFill>
                  <a:srgbClr val="0070C0"/>
                </a:solidFill>
                <a:latin typeface="+mj-lt"/>
                <a:ea typeface="+mj-ea"/>
                <a:cs typeface="+mj-cs"/>
              </a:rPr>
              <a:t>DE, DC, HI, ME, NH, OK </a:t>
            </a:r>
          </a:p>
          <a:p>
            <a:pPr lvl="1"/>
            <a:r>
              <a:rPr lang="en-US"/>
              <a:t>Not Participating in HAVV [7]</a:t>
            </a:r>
          </a:p>
          <a:p>
            <a:r>
              <a:rPr lang="en-US"/>
              <a:t>Online GitHub Resources</a:t>
            </a:r>
          </a:p>
        </p:txBody>
      </p:sp>
      <p:sp>
        <p:nvSpPr>
          <p:cNvPr id="4" name="Slide Number Placeholder 3">
            <a:extLst>
              <a:ext uri="{FF2B5EF4-FFF2-40B4-BE49-F238E27FC236}">
                <a16:creationId xmlns:a16="http://schemas.microsoft.com/office/drawing/2014/main" id="{2EF82793-7C9A-6B28-BCBB-D7BA6B97392F}"/>
              </a:ext>
            </a:extLst>
          </p:cNvPr>
          <p:cNvSpPr>
            <a:spLocks noGrp="1"/>
          </p:cNvSpPr>
          <p:nvPr>
            <p:ph type="sldNum" sz="quarter" idx="12"/>
          </p:nvPr>
        </p:nvSpPr>
        <p:spPr/>
        <p:txBody>
          <a:bodyPr/>
          <a:lstStyle/>
          <a:p>
            <a:fld id="{DE006E5C-12E9-419C-94E8-3FE945C12AF0}" type="slidenum">
              <a:rPr lang="en-US" smtClean="0"/>
              <a:t>2</a:t>
            </a:fld>
            <a:endParaRPr lang="en-US"/>
          </a:p>
        </p:txBody>
      </p:sp>
      <p:sp>
        <p:nvSpPr>
          <p:cNvPr id="5" name="TextBox 4">
            <a:extLst>
              <a:ext uri="{FF2B5EF4-FFF2-40B4-BE49-F238E27FC236}">
                <a16:creationId xmlns:a16="http://schemas.microsoft.com/office/drawing/2014/main" id="{AEAE5742-CF93-8238-E20F-1F90939407DA}"/>
              </a:ext>
            </a:extLst>
          </p:cNvPr>
          <p:cNvSpPr txBox="1"/>
          <p:nvPr/>
        </p:nvSpPr>
        <p:spPr>
          <a:xfrm>
            <a:off x="5235186" y="5587375"/>
            <a:ext cx="3596639" cy="338554"/>
          </a:xfrm>
          <a:prstGeom prst="rect">
            <a:avLst/>
          </a:prstGeom>
          <a:noFill/>
        </p:spPr>
        <p:txBody>
          <a:bodyPr wrap="square" rtlCol="0">
            <a:spAutoFit/>
          </a:bodyPr>
          <a:lstStyle/>
          <a:p>
            <a:r>
              <a:rPr lang="en-US" sz="1600" b="1">
                <a:solidFill>
                  <a:srgbClr val="0070C0"/>
                </a:solidFill>
                <a:latin typeface="+mj-lt"/>
                <a:ea typeface="+mj-ea"/>
                <a:cs typeface="+mj-cs"/>
              </a:rPr>
              <a:t>KY, NM, ND, SC, TN, VA, WV</a:t>
            </a:r>
            <a:endParaRPr lang="en-US">
              <a:solidFill>
                <a:srgbClr val="0070C0"/>
              </a:solidFill>
            </a:endParaRPr>
          </a:p>
        </p:txBody>
      </p:sp>
    </p:spTree>
    <p:extLst>
      <p:ext uri="{BB962C8B-B14F-4D97-AF65-F5344CB8AC3E}">
        <p14:creationId xmlns:p14="http://schemas.microsoft.com/office/powerpoint/2010/main" val="16384326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Florida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20</a:t>
            </a:fld>
            <a:endParaRPr lang="en-US"/>
          </a:p>
        </p:txBody>
      </p:sp>
      <p:pic>
        <p:nvPicPr>
          <p:cNvPr id="6" name="Picture 5">
            <a:extLst>
              <a:ext uri="{FF2B5EF4-FFF2-40B4-BE49-F238E27FC236}">
                <a16:creationId xmlns:a16="http://schemas.microsoft.com/office/drawing/2014/main" id="{353A0733-7372-E126-DFC1-CC7A2A35A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363426EC-C69F-BBCF-C0A0-8D6F0C4CCB58}"/>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62BE24F-59B9-48DB-7347-197E46F47E0A}"/>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3D4C18-DB96-8E16-493F-0BA6658998A1}"/>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DEECD14-DDDA-BF97-29D6-4476BBDD50EF}"/>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E16B669-020E-C455-8A4C-D70AC08D2E4B}"/>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09697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B46932D-FA23-A483-45AA-A8B2633429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Georgia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21</a:t>
            </a:fld>
            <a:endParaRPr lang="en-US"/>
          </a:p>
        </p:txBody>
      </p:sp>
      <p:sp>
        <p:nvSpPr>
          <p:cNvPr id="12" name="Rectangle 11">
            <a:extLst>
              <a:ext uri="{FF2B5EF4-FFF2-40B4-BE49-F238E27FC236}">
                <a16:creationId xmlns:a16="http://schemas.microsoft.com/office/drawing/2014/main" id="{E98C0B3A-7DBD-6D73-7B81-FC23FF8896F4}"/>
              </a:ext>
            </a:extLst>
          </p:cNvPr>
          <p:cNvSpPr/>
          <p:nvPr/>
        </p:nvSpPr>
        <p:spPr>
          <a:xfrm>
            <a:off x="10571019" y="2519788"/>
            <a:ext cx="13913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40AE6D6-CD7F-E7C9-E0F8-D7AF726BAF2F}"/>
              </a:ext>
            </a:extLst>
          </p:cNvPr>
          <p:cNvSpPr txBox="1"/>
          <p:nvPr/>
        </p:nvSpPr>
        <p:spPr>
          <a:xfrm>
            <a:off x="907472" y="1238536"/>
            <a:ext cx="6975764" cy="4247317"/>
          </a:xfrm>
          <a:prstGeom prst="rect">
            <a:avLst/>
          </a:prstGeom>
          <a:noFill/>
        </p:spPr>
        <p:txBody>
          <a:bodyPr wrap="square" rtlCol="0">
            <a:spAutoFit/>
          </a:bodyPr>
          <a:lstStyle/>
          <a:p>
            <a:pPr algn="l"/>
            <a:r>
              <a:rPr lang="en-US"/>
              <a:t>In Georgia for </a:t>
            </a:r>
            <a:r>
              <a:rPr lang="en-US" b="1"/>
              <a:t>fourth consecutive week </a:t>
            </a:r>
            <a:br>
              <a:rPr lang="en-US" b="1"/>
            </a:br>
            <a:r>
              <a:rPr lang="en-US"/>
              <a:t>the HAVV transaction mismatch with </a:t>
            </a:r>
            <a:br>
              <a:rPr lang="en-US"/>
            </a:br>
            <a:r>
              <a:rPr lang="en-US"/>
              <a:t>Social Security records has been 70% or higher.  </a:t>
            </a:r>
          </a:p>
          <a:p>
            <a:pPr algn="l"/>
            <a:endParaRPr lang="en-US"/>
          </a:p>
          <a:p>
            <a:pPr algn="l"/>
            <a:r>
              <a:rPr lang="en-US"/>
              <a:t>For all of 2024 nearly half of transactions have </a:t>
            </a:r>
            <a:br>
              <a:rPr lang="en-US"/>
            </a:br>
            <a:r>
              <a:rPr lang="en-US"/>
              <a:t>not matched.</a:t>
            </a:r>
            <a:endParaRPr lang="en-US" b="1">
              <a:solidFill>
                <a:srgbClr val="002060"/>
              </a:solidFill>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a:solidFill>
                <a:srgbClr val="002060"/>
              </a:solidFill>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a:solidFill>
                <a:srgbClr val="002060"/>
              </a:solidFill>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i="0">
              <a:solidFill>
                <a:srgbClr val="002060"/>
              </a:solidFill>
              <a:effectLst/>
              <a:highlight>
                <a:srgbClr val="FFFFFF"/>
              </a:highlight>
              <a:latin typeface="Spectral"/>
            </a:endParaRPr>
          </a:p>
          <a:p>
            <a:pPr algn="l"/>
            <a:endParaRPr lang="en-US" b="1" i="0">
              <a:solidFill>
                <a:srgbClr val="0070C0"/>
              </a:solidFill>
              <a:effectLst/>
              <a:highlight>
                <a:srgbClr val="FFFFFF"/>
              </a:highlight>
              <a:latin typeface="Spectral"/>
            </a:endParaRPr>
          </a:p>
          <a:p>
            <a:pPr algn="l"/>
            <a:endParaRPr lang="en-US" b="1" i="0">
              <a:solidFill>
                <a:srgbClr val="0070C0"/>
              </a:solidFill>
              <a:effectLst/>
              <a:highlight>
                <a:srgbClr val="FFFFFF"/>
              </a:highlight>
              <a:latin typeface="Spectral"/>
            </a:endParaRPr>
          </a:p>
          <a:p>
            <a:endParaRPr lang="en-US"/>
          </a:p>
        </p:txBody>
      </p:sp>
      <p:sp>
        <p:nvSpPr>
          <p:cNvPr id="6" name="Rectangle 5">
            <a:extLst>
              <a:ext uri="{FF2B5EF4-FFF2-40B4-BE49-F238E27FC236}">
                <a16:creationId xmlns:a16="http://schemas.microsoft.com/office/drawing/2014/main" id="{3811515A-ED33-0B47-DF85-83151C4F1B1B}"/>
              </a:ext>
            </a:extLst>
          </p:cNvPr>
          <p:cNvSpPr/>
          <p:nvPr/>
        </p:nvSpPr>
        <p:spPr>
          <a:xfrm>
            <a:off x="8639177" y="365125"/>
            <a:ext cx="13913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C9AD4F4-C9CD-2E4A-8DC8-47A2EA693000}"/>
              </a:ext>
            </a:extLst>
          </p:cNvPr>
          <p:cNvSpPr/>
          <p:nvPr/>
        </p:nvSpPr>
        <p:spPr>
          <a:xfrm>
            <a:off x="8569612" y="2496928"/>
            <a:ext cx="139130" cy="15087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26BC828-B542-E207-4C97-61E0CFB752B5}"/>
              </a:ext>
            </a:extLst>
          </p:cNvPr>
          <p:cNvSpPr/>
          <p:nvPr/>
        </p:nvSpPr>
        <p:spPr>
          <a:xfrm>
            <a:off x="8569612" y="4682642"/>
            <a:ext cx="139130" cy="15087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DA96CAF-B7D2-CBD2-8F6B-91DA359948F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1AE4A94-AD73-223A-4E95-789770FB646A}"/>
              </a:ext>
            </a:extLst>
          </p:cNvPr>
          <p:cNvSpPr txBox="1"/>
          <p:nvPr/>
        </p:nvSpPr>
        <p:spPr>
          <a:xfrm>
            <a:off x="2852092" y="152740"/>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16" name="Picture 15">
            <a:extLst>
              <a:ext uri="{FF2B5EF4-FFF2-40B4-BE49-F238E27FC236}">
                <a16:creationId xmlns:a16="http://schemas.microsoft.com/office/drawing/2014/main" id="{22881524-49EE-B968-3C71-8FEC72E3583C}"/>
              </a:ext>
            </a:extLst>
          </p:cNvPr>
          <p:cNvPicPr>
            <a:picLocks noChangeAspect="1"/>
          </p:cNvPicPr>
          <p:nvPr/>
        </p:nvPicPr>
        <p:blipFill>
          <a:blip r:embed="rId4"/>
          <a:stretch>
            <a:fillRect/>
          </a:stretch>
        </p:blipFill>
        <p:spPr>
          <a:xfrm>
            <a:off x="1029541" y="3038395"/>
            <a:ext cx="3609694" cy="3582192"/>
          </a:xfrm>
          <a:prstGeom prst="rect">
            <a:avLst/>
          </a:prstGeom>
        </p:spPr>
      </p:pic>
    </p:spTree>
    <p:extLst>
      <p:ext uri="{BB962C8B-B14F-4D97-AF65-F5344CB8AC3E}">
        <p14:creationId xmlns:p14="http://schemas.microsoft.com/office/powerpoint/2010/main" val="22989176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Hawaii</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22</a:t>
            </a:fld>
            <a:endParaRPr lang="en-US"/>
          </a:p>
        </p:txBody>
      </p:sp>
      <p:pic>
        <p:nvPicPr>
          <p:cNvPr id="5" name="Picture 4">
            <a:extLst>
              <a:ext uri="{FF2B5EF4-FFF2-40B4-BE49-F238E27FC236}">
                <a16:creationId xmlns:a16="http://schemas.microsoft.com/office/drawing/2014/main" id="{818FE106-05FC-AEA4-7593-6A1D93759D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Tree>
    <p:extLst>
      <p:ext uri="{BB962C8B-B14F-4D97-AF65-F5344CB8AC3E}">
        <p14:creationId xmlns:p14="http://schemas.microsoft.com/office/powerpoint/2010/main" val="26704713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Idaho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23</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a:solidFill>
                  <a:srgbClr val="363737"/>
                </a:solidFill>
                <a:highlight>
                  <a:srgbClr val="FFFFFF"/>
                </a:highlight>
                <a:latin typeface="Spectral"/>
              </a:rPr>
              <a:t>Why did the </a:t>
            </a:r>
            <a:r>
              <a:rPr lang="en-US" b="1">
                <a:solidFill>
                  <a:srgbClr val="363737"/>
                </a:solidFill>
                <a:highlight>
                  <a:srgbClr val="FFFFFF"/>
                </a:highlight>
                <a:latin typeface="Spectral"/>
              </a:rPr>
              <a:t>deceased rate decline </a:t>
            </a:r>
            <a:r>
              <a:rPr lang="en-US">
                <a:solidFill>
                  <a:srgbClr val="363737"/>
                </a:solidFill>
                <a:highlight>
                  <a:srgbClr val="FFFFFF"/>
                </a:highlight>
                <a:latin typeface="Spectral"/>
              </a:rPr>
              <a:t>so much after the 2020 election?</a:t>
            </a:r>
            <a:endParaRPr lang="en-US"/>
          </a:p>
        </p:txBody>
      </p:sp>
      <p:pic>
        <p:nvPicPr>
          <p:cNvPr id="7" name="Picture 6">
            <a:extLst>
              <a:ext uri="{FF2B5EF4-FFF2-40B4-BE49-F238E27FC236}">
                <a16:creationId xmlns:a16="http://schemas.microsoft.com/office/drawing/2014/main" id="{C31B871E-5523-4BC6-D814-153959D737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3" name="Rectangle 2">
            <a:extLst>
              <a:ext uri="{FF2B5EF4-FFF2-40B4-BE49-F238E27FC236}">
                <a16:creationId xmlns:a16="http://schemas.microsoft.com/office/drawing/2014/main" id="{EE57E73D-0B13-6AC5-CBB9-977389EEAF55}"/>
              </a:ext>
            </a:extLst>
          </p:cNvPr>
          <p:cNvSpPr/>
          <p:nvPr/>
        </p:nvSpPr>
        <p:spPr>
          <a:xfrm>
            <a:off x="886800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8C81803-E9DA-EE41-783D-134801C2D90F}"/>
              </a:ext>
            </a:extLst>
          </p:cNvPr>
          <p:cNvSpPr/>
          <p:nvPr/>
        </p:nvSpPr>
        <p:spPr>
          <a:xfrm>
            <a:off x="737431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C8A8529-4946-761A-41F3-2C48CB324867}"/>
              </a:ext>
            </a:extLst>
          </p:cNvPr>
          <p:cNvSpPr/>
          <p:nvPr/>
        </p:nvSpPr>
        <p:spPr>
          <a:xfrm>
            <a:off x="661285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76B6A2C-232A-3535-6DE9-FF49082D5F9D}"/>
              </a:ext>
            </a:extLst>
          </p:cNvPr>
          <p:cNvSpPr/>
          <p:nvPr/>
        </p:nvSpPr>
        <p:spPr>
          <a:xfrm>
            <a:off x="812877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9369EF-5EC9-88E8-E570-E237E55C888A}"/>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2358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Illinois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69331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For some reason </a:t>
            </a:r>
            <a:r>
              <a:rPr lang="en-US" b="0" i="0">
                <a:solidFill>
                  <a:srgbClr val="0070C0"/>
                </a:solidFill>
                <a:effectLst/>
                <a:highlight>
                  <a:srgbClr val="FFFFFF"/>
                </a:highlight>
                <a:latin typeface="Spectral"/>
              </a:rPr>
              <a:t>transaction volume </a:t>
            </a:r>
            <a:r>
              <a:rPr lang="en-US" b="0" i="0">
                <a:solidFill>
                  <a:srgbClr val="363737"/>
                </a:solidFill>
                <a:effectLst/>
                <a:highlight>
                  <a:srgbClr val="FFFFFF"/>
                </a:highlight>
                <a:latin typeface="Spectral"/>
              </a:rPr>
              <a:t>in Illinois was down in 2022 and early 2023 to about 1200/week, but </a:t>
            </a:r>
            <a:r>
              <a:rPr lang="en-US" b="0" i="0">
                <a:solidFill>
                  <a:srgbClr val="FF0000"/>
                </a:solidFill>
                <a:effectLst/>
                <a:highlight>
                  <a:srgbClr val="FFFFFF"/>
                </a:highlight>
                <a:latin typeface="Spectral"/>
              </a:rPr>
              <a:t>nonmatch </a:t>
            </a:r>
            <a:r>
              <a:rPr lang="en-US" b="0" i="0">
                <a:solidFill>
                  <a:srgbClr val="363737"/>
                </a:solidFill>
                <a:effectLst/>
                <a:highlight>
                  <a:srgbClr val="FFFFFF"/>
                </a:highlight>
                <a:latin typeface="Spectral"/>
              </a:rPr>
              <a:t>and </a:t>
            </a:r>
            <a:r>
              <a:rPr lang="en-US" b="1" i="0">
                <a:solidFill>
                  <a:srgbClr val="363737"/>
                </a:solidFill>
                <a:effectLst/>
                <a:highlight>
                  <a:srgbClr val="FFFFFF"/>
                </a:highlight>
                <a:latin typeface="Spectral"/>
              </a:rPr>
              <a:t>match but deceased</a:t>
            </a:r>
            <a:r>
              <a:rPr lang="en-US" b="0" i="0">
                <a:solidFill>
                  <a:srgbClr val="363737"/>
                </a:solidFill>
                <a:effectLst/>
                <a:highlight>
                  <a:srgbClr val="FFFFFF"/>
                </a:highlight>
                <a:latin typeface="Spectral"/>
              </a:rPr>
              <a:t> rates were higher during this same period.  </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A normal  </a:t>
            </a:r>
            <a:r>
              <a:rPr lang="en-US" b="0" i="0">
                <a:solidFill>
                  <a:srgbClr val="0070C0"/>
                </a:solidFill>
                <a:effectLst/>
                <a:highlight>
                  <a:srgbClr val="FFFFFF"/>
                </a:highlight>
                <a:latin typeface="Spectral"/>
              </a:rPr>
              <a:t>transaction rate  </a:t>
            </a:r>
            <a:r>
              <a:rPr lang="en-US" b="0" i="0">
                <a:solidFill>
                  <a:srgbClr val="363737"/>
                </a:solidFill>
                <a:effectLst/>
                <a:highlight>
                  <a:srgbClr val="FFFFFF"/>
                </a:highlight>
                <a:latin typeface="Spectral"/>
              </a:rPr>
              <a:t>was then seen in late 2023 and so far in 2024.</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was quite high in 2022 and early 2023.</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E4BD9FE2-30B0-D397-45BF-FEA0F2B1A0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8" name="Rectangle 7">
            <a:extLst>
              <a:ext uri="{FF2B5EF4-FFF2-40B4-BE49-F238E27FC236}">
                <a16:creationId xmlns:a16="http://schemas.microsoft.com/office/drawing/2014/main" id="{360B3E1E-0CC9-E55E-972E-03255CE62E57}"/>
              </a:ext>
            </a:extLst>
          </p:cNvPr>
          <p:cNvSpPr/>
          <p:nvPr/>
        </p:nvSpPr>
        <p:spPr>
          <a:xfrm>
            <a:off x="9501259" y="252108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6008ED2-00CB-ACB4-9961-DF6AAA71374B}"/>
              </a:ext>
            </a:extLst>
          </p:cNvPr>
          <p:cNvSpPr/>
          <p:nvPr/>
        </p:nvSpPr>
        <p:spPr>
          <a:xfrm>
            <a:off x="9501259" y="4692610"/>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1B5F3E-B623-8FC6-C2C2-793D6B0739EF}"/>
              </a:ext>
            </a:extLst>
          </p:cNvPr>
          <p:cNvSpPr/>
          <p:nvPr/>
        </p:nvSpPr>
        <p:spPr>
          <a:xfrm>
            <a:off x="9556399" y="1539240"/>
            <a:ext cx="574589" cy="28599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9F31C84-66E5-5576-2447-7C0DA7C736CC}"/>
              </a:ext>
            </a:extLst>
          </p:cNvPr>
          <p:cNvSpPr/>
          <p:nvPr/>
        </p:nvSpPr>
        <p:spPr>
          <a:xfrm>
            <a:off x="896747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ED8E631-CB98-6561-5439-0A7F6E1B1870}"/>
              </a:ext>
            </a:extLst>
          </p:cNvPr>
          <p:cNvSpPr/>
          <p:nvPr/>
        </p:nvSpPr>
        <p:spPr>
          <a:xfrm>
            <a:off x="7481945"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4056894-9434-9788-21B5-844A097A70B9}"/>
              </a:ext>
            </a:extLst>
          </p:cNvPr>
          <p:cNvSpPr/>
          <p:nvPr/>
        </p:nvSpPr>
        <p:spPr>
          <a:xfrm>
            <a:off x="8217884"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2006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Illinois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69331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For some reason </a:t>
            </a:r>
            <a:r>
              <a:rPr lang="en-US" b="0" i="0">
                <a:solidFill>
                  <a:srgbClr val="0070C0"/>
                </a:solidFill>
                <a:effectLst/>
                <a:highlight>
                  <a:srgbClr val="FFFFFF"/>
                </a:highlight>
                <a:latin typeface="Spectral"/>
              </a:rPr>
              <a:t>transaction volume </a:t>
            </a:r>
            <a:r>
              <a:rPr lang="en-US" b="0" i="0">
                <a:solidFill>
                  <a:srgbClr val="363737"/>
                </a:solidFill>
                <a:effectLst/>
                <a:highlight>
                  <a:srgbClr val="FFFFFF"/>
                </a:highlight>
                <a:latin typeface="Spectral"/>
              </a:rPr>
              <a:t>in Illinois was down in 2022 and early 2023 to about 1200/week, but </a:t>
            </a:r>
            <a:r>
              <a:rPr lang="en-US" b="0" i="0">
                <a:solidFill>
                  <a:srgbClr val="FF0000"/>
                </a:solidFill>
                <a:effectLst/>
                <a:highlight>
                  <a:srgbClr val="FFFFFF"/>
                </a:highlight>
                <a:latin typeface="Spectral"/>
              </a:rPr>
              <a:t>nonmatch </a:t>
            </a:r>
            <a:r>
              <a:rPr lang="en-US" b="0" i="0">
                <a:solidFill>
                  <a:srgbClr val="363737"/>
                </a:solidFill>
                <a:effectLst/>
                <a:highlight>
                  <a:srgbClr val="FFFFFF"/>
                </a:highlight>
                <a:latin typeface="Spectral"/>
              </a:rPr>
              <a:t>and </a:t>
            </a:r>
            <a:r>
              <a:rPr lang="en-US" b="1" i="0">
                <a:solidFill>
                  <a:srgbClr val="363737"/>
                </a:solidFill>
                <a:effectLst/>
                <a:highlight>
                  <a:srgbClr val="FFFFFF"/>
                </a:highlight>
                <a:latin typeface="Spectral"/>
              </a:rPr>
              <a:t>match but deceased</a:t>
            </a:r>
            <a:r>
              <a:rPr lang="en-US" b="0" i="0">
                <a:solidFill>
                  <a:srgbClr val="363737"/>
                </a:solidFill>
                <a:effectLst/>
                <a:highlight>
                  <a:srgbClr val="FFFFFF"/>
                </a:highlight>
                <a:latin typeface="Spectral"/>
              </a:rPr>
              <a:t> rates were higher during this same period.  </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A normal  </a:t>
            </a:r>
            <a:r>
              <a:rPr lang="en-US" b="0" i="0">
                <a:solidFill>
                  <a:srgbClr val="0070C0"/>
                </a:solidFill>
                <a:effectLst/>
                <a:highlight>
                  <a:srgbClr val="FFFFFF"/>
                </a:highlight>
                <a:latin typeface="Spectral"/>
              </a:rPr>
              <a:t>transaction rate  </a:t>
            </a:r>
            <a:r>
              <a:rPr lang="en-US" b="0" i="0">
                <a:solidFill>
                  <a:srgbClr val="363737"/>
                </a:solidFill>
                <a:effectLst/>
                <a:highlight>
                  <a:srgbClr val="FFFFFF"/>
                </a:highlight>
                <a:latin typeface="Spectral"/>
              </a:rPr>
              <a:t>was then seen in late 2023 and so far in 2024.</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was quite high in 2022 and early 2023.</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7" name="Picture 6">
            <a:extLst>
              <a:ext uri="{FF2B5EF4-FFF2-40B4-BE49-F238E27FC236}">
                <a16:creationId xmlns:a16="http://schemas.microsoft.com/office/drawing/2014/main" id="{E4BD9FE2-30B0-D397-45BF-FEA0F2B1A0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8" name="Rectangle 7">
            <a:extLst>
              <a:ext uri="{FF2B5EF4-FFF2-40B4-BE49-F238E27FC236}">
                <a16:creationId xmlns:a16="http://schemas.microsoft.com/office/drawing/2014/main" id="{360B3E1E-0CC9-E55E-972E-03255CE62E57}"/>
              </a:ext>
            </a:extLst>
          </p:cNvPr>
          <p:cNvSpPr/>
          <p:nvPr/>
        </p:nvSpPr>
        <p:spPr>
          <a:xfrm>
            <a:off x="9501259" y="252108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6008ED2-00CB-ACB4-9961-DF6AAA71374B}"/>
              </a:ext>
            </a:extLst>
          </p:cNvPr>
          <p:cNvSpPr/>
          <p:nvPr/>
        </p:nvSpPr>
        <p:spPr>
          <a:xfrm>
            <a:off x="9501259" y="4692610"/>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1B5F3E-B623-8FC6-C2C2-793D6B0739EF}"/>
              </a:ext>
            </a:extLst>
          </p:cNvPr>
          <p:cNvSpPr/>
          <p:nvPr/>
        </p:nvSpPr>
        <p:spPr>
          <a:xfrm>
            <a:off x="9556399" y="1539240"/>
            <a:ext cx="574589" cy="28599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9F31C84-66E5-5576-2447-7C0DA7C736CC}"/>
              </a:ext>
            </a:extLst>
          </p:cNvPr>
          <p:cNvSpPr/>
          <p:nvPr/>
        </p:nvSpPr>
        <p:spPr>
          <a:xfrm>
            <a:off x="896747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ED8E631-CB98-6561-5439-0A7F6E1B1870}"/>
              </a:ext>
            </a:extLst>
          </p:cNvPr>
          <p:cNvSpPr/>
          <p:nvPr/>
        </p:nvSpPr>
        <p:spPr>
          <a:xfrm>
            <a:off x="7481945"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4056894-9434-9788-21B5-844A097A70B9}"/>
              </a:ext>
            </a:extLst>
          </p:cNvPr>
          <p:cNvSpPr/>
          <p:nvPr/>
        </p:nvSpPr>
        <p:spPr>
          <a:xfrm>
            <a:off x="8217884"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23266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FB18EB3-75D9-6FB5-F9A9-9D4BAD001B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Indiana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26</a:t>
            </a:fld>
            <a:endParaRPr lang="en-US"/>
          </a:p>
        </p:txBody>
      </p:sp>
      <p:sp>
        <p:nvSpPr>
          <p:cNvPr id="3" name="Rectangle 2">
            <a:extLst>
              <a:ext uri="{FF2B5EF4-FFF2-40B4-BE49-F238E27FC236}">
                <a16:creationId xmlns:a16="http://schemas.microsoft.com/office/drawing/2014/main" id="{5F573CD1-DC49-4F3D-7E1A-568986F8591F}"/>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AB17D3D-F823-51EB-3850-C90F63B9BC39}"/>
              </a:ext>
            </a:extLst>
          </p:cNvPr>
          <p:cNvSpPr/>
          <p:nvPr/>
        </p:nvSpPr>
        <p:spPr>
          <a:xfrm>
            <a:off x="7421853" y="365125"/>
            <a:ext cx="34390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BD15F54-3C54-EAF1-F368-279040C0712F}"/>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7031C90-7E18-073E-8D48-002C57C738CF}"/>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B414278-04D3-089B-9DA3-9F896E64264D}"/>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03219FAD-1CB1-8905-350C-8DD55BB4C9D9}"/>
              </a:ext>
            </a:extLst>
          </p:cNvPr>
          <p:cNvSpPr txBox="1"/>
          <p:nvPr/>
        </p:nvSpPr>
        <p:spPr>
          <a:xfrm>
            <a:off x="914400" y="1371600"/>
            <a:ext cx="3764604" cy="923330"/>
          </a:xfrm>
          <a:prstGeom prst="rect">
            <a:avLst/>
          </a:prstGeom>
          <a:noFill/>
        </p:spPr>
        <p:txBody>
          <a:bodyPr wrap="square" rtlCol="0">
            <a:spAutoFit/>
          </a:bodyPr>
          <a:lstStyle/>
          <a:p>
            <a:pPr algn="l"/>
            <a:r>
              <a:rPr lang="en-US">
                <a:solidFill>
                  <a:srgbClr val="363737"/>
                </a:solidFill>
                <a:highlight>
                  <a:srgbClr val="FFFFFF"/>
                </a:highlight>
                <a:latin typeface="Spectral"/>
              </a:rPr>
              <a:t>In the week ending Sept. 21  HAVV transactions were at the  </a:t>
            </a:r>
            <a:r>
              <a:rPr lang="en-US"/>
              <a:t>highest level since the 2016 election cycle.</a:t>
            </a:r>
          </a:p>
        </p:txBody>
      </p:sp>
      <p:sp>
        <p:nvSpPr>
          <p:cNvPr id="13" name="TextBox 12">
            <a:extLst>
              <a:ext uri="{FF2B5EF4-FFF2-40B4-BE49-F238E27FC236}">
                <a16:creationId xmlns:a16="http://schemas.microsoft.com/office/drawing/2014/main" id="{7A1CA256-7908-B265-8F4A-79860E9D0335}"/>
              </a:ext>
            </a:extLst>
          </p:cNvPr>
          <p:cNvSpPr txBox="1"/>
          <p:nvPr/>
        </p:nvSpPr>
        <p:spPr>
          <a:xfrm>
            <a:off x="2852092" y="152740"/>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15" name="Picture 14">
            <a:extLst>
              <a:ext uri="{FF2B5EF4-FFF2-40B4-BE49-F238E27FC236}">
                <a16:creationId xmlns:a16="http://schemas.microsoft.com/office/drawing/2014/main" id="{220FA555-0A85-0F7C-75B7-4A65D2C0259F}"/>
              </a:ext>
            </a:extLst>
          </p:cNvPr>
          <p:cNvPicPr>
            <a:picLocks noChangeAspect="1"/>
          </p:cNvPicPr>
          <p:nvPr/>
        </p:nvPicPr>
        <p:blipFill>
          <a:blip r:embed="rId4"/>
          <a:stretch>
            <a:fillRect/>
          </a:stretch>
        </p:blipFill>
        <p:spPr>
          <a:xfrm>
            <a:off x="972031" y="2583257"/>
            <a:ext cx="4678727" cy="4091876"/>
          </a:xfrm>
          <a:prstGeom prst="rect">
            <a:avLst/>
          </a:prstGeom>
        </p:spPr>
      </p:pic>
    </p:spTree>
    <p:extLst>
      <p:ext uri="{BB962C8B-B14F-4D97-AF65-F5344CB8AC3E}">
        <p14:creationId xmlns:p14="http://schemas.microsoft.com/office/powerpoint/2010/main" val="42503881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654D91E-2E6C-6790-CFF9-20C2834CED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Iowa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is the deceased match rate climbing this year? And last year?</a:t>
            </a:r>
            <a:endParaRPr lang="en-US"/>
          </a:p>
        </p:txBody>
      </p:sp>
      <p:sp>
        <p:nvSpPr>
          <p:cNvPr id="7" name="Rectangle 6">
            <a:extLst>
              <a:ext uri="{FF2B5EF4-FFF2-40B4-BE49-F238E27FC236}">
                <a16:creationId xmlns:a16="http://schemas.microsoft.com/office/drawing/2014/main" id="{B54088F2-FA0D-E7FC-8F9E-0068E59BE6A6}"/>
              </a:ext>
            </a:extLst>
          </p:cNvPr>
          <p:cNvSpPr/>
          <p:nvPr/>
        </p:nvSpPr>
        <p:spPr>
          <a:xfrm>
            <a:off x="10371431" y="4543583"/>
            <a:ext cx="286238" cy="159548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56607CE-8A84-9BED-ACAC-DA1CEF0660B7}"/>
              </a:ext>
            </a:extLst>
          </p:cNvPr>
          <p:cNvSpPr/>
          <p:nvPr/>
        </p:nvSpPr>
        <p:spPr>
          <a:xfrm>
            <a:off x="8879741" y="356616"/>
            <a:ext cx="36370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5C1B328-54A6-14FA-A9E1-03FD5F697681}"/>
              </a:ext>
            </a:extLst>
          </p:cNvPr>
          <p:cNvSpPr/>
          <p:nvPr/>
        </p:nvSpPr>
        <p:spPr>
          <a:xfrm>
            <a:off x="7391400" y="356775"/>
            <a:ext cx="3589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7861BE3-E28C-8882-E99D-30DAB486DC73}"/>
              </a:ext>
            </a:extLst>
          </p:cNvPr>
          <p:cNvSpPr/>
          <p:nvPr/>
        </p:nvSpPr>
        <p:spPr>
          <a:xfrm>
            <a:off x="8130153" y="356775"/>
            <a:ext cx="36370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E869E8-2097-A018-69B1-B481075AB3E6}"/>
              </a:ext>
            </a:extLst>
          </p:cNvPr>
          <p:cNvSpPr/>
          <p:nvPr/>
        </p:nvSpPr>
        <p:spPr>
          <a:xfrm>
            <a:off x="6618406" y="356616"/>
            <a:ext cx="3589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F3C91C1-B5F7-ECED-F29C-A9BEA1366E5A}"/>
              </a:ext>
            </a:extLst>
          </p:cNvPr>
          <p:cNvSpPr/>
          <p:nvPr/>
        </p:nvSpPr>
        <p:spPr>
          <a:xfrm>
            <a:off x="9623300" y="356616"/>
            <a:ext cx="3589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74469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06E58319-0B4A-19DA-2FC2-75AEAE1B30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Kansas</a:t>
            </a:r>
          </a:p>
        </p:txBody>
      </p:sp>
      <p:sp>
        <p:nvSpPr>
          <p:cNvPr id="5" name="TextBox 4">
            <a:extLst>
              <a:ext uri="{FF2B5EF4-FFF2-40B4-BE49-F238E27FC236}">
                <a16:creationId xmlns:a16="http://schemas.microsoft.com/office/drawing/2014/main" id="{E91A68F2-B7E7-3D27-D03F-B6C5CF9B1BFF}"/>
              </a:ext>
            </a:extLst>
          </p:cNvPr>
          <p:cNvSpPr txBox="1"/>
          <p:nvPr/>
        </p:nvSpPr>
        <p:spPr>
          <a:xfrm>
            <a:off x="914399" y="1371600"/>
            <a:ext cx="4809894" cy="2862322"/>
          </a:xfrm>
          <a:prstGeom prst="rect">
            <a:avLst/>
          </a:prstGeom>
          <a:noFill/>
        </p:spPr>
        <p:txBody>
          <a:bodyPr wrap="square" rtlCol="0">
            <a:spAutoFit/>
          </a:bodyPr>
          <a:lstStyle/>
          <a:p>
            <a:pPr algn="l"/>
            <a:r>
              <a:rPr lang="en-US" b="1" i="0">
                <a:solidFill>
                  <a:srgbClr val="0070C0"/>
                </a:solidFill>
                <a:effectLst/>
                <a:highlight>
                  <a:srgbClr val="FFFFFF"/>
                </a:highlight>
                <a:latin typeface="Spectral"/>
              </a:rPr>
              <a:t>Transaction counts </a:t>
            </a:r>
            <a:r>
              <a:rPr lang="en-US" i="0">
                <a:solidFill>
                  <a:srgbClr val="363737"/>
                </a:solidFill>
                <a:effectLst/>
                <a:highlight>
                  <a:srgbClr val="FFFFFF"/>
                </a:highlight>
                <a:latin typeface="Spectral"/>
              </a:rPr>
              <a:t>suggest whole Kansas voter file processed through HAVV starting in mid-2020? But HAVV supposedly is only for new applications?</a:t>
            </a:r>
          </a:p>
          <a:p>
            <a:pPr algn="l"/>
            <a:endParaRPr lang="en-US" b="1">
              <a:solidFill>
                <a:srgbClr val="363737"/>
              </a:solidFill>
              <a:highlight>
                <a:srgbClr val="FFFFFF"/>
              </a:highlight>
              <a:latin typeface="Spectral"/>
            </a:endParaRPr>
          </a:p>
          <a:p>
            <a:pPr algn="l"/>
            <a:r>
              <a:rPr lang="en-US" i="0">
                <a:solidFill>
                  <a:srgbClr val="363737"/>
                </a:solidFill>
                <a:effectLst/>
                <a:highlight>
                  <a:srgbClr val="FFFFFF"/>
                </a:highlight>
                <a:latin typeface="Spectral"/>
              </a:rPr>
              <a:t>Why was </a:t>
            </a:r>
            <a:r>
              <a:rPr lang="en-US" b="1" i="0">
                <a:solidFill>
                  <a:srgbClr val="FF0000"/>
                </a:solidFill>
                <a:effectLst/>
                <a:highlight>
                  <a:srgbClr val="FFFFFF"/>
                </a:highlight>
                <a:latin typeface="Spectral"/>
              </a:rPr>
              <a:t>nonmatch rate ~30% </a:t>
            </a:r>
            <a:r>
              <a:rPr lang="en-US" i="0">
                <a:solidFill>
                  <a:srgbClr val="363737"/>
                </a:solidFill>
                <a:effectLst/>
                <a:highlight>
                  <a:srgbClr val="FFFFFF"/>
                </a:highlight>
                <a:latin typeface="Spectral"/>
              </a:rPr>
              <a:t>while processing whole state file?</a:t>
            </a:r>
          </a:p>
          <a:p>
            <a:pPr algn="l"/>
            <a:endParaRPr lang="en-US">
              <a:solidFill>
                <a:srgbClr val="363737"/>
              </a:solidFill>
              <a:highlight>
                <a:srgbClr val="FFFFFF"/>
              </a:highlight>
              <a:latin typeface="Spectral"/>
            </a:endParaRPr>
          </a:p>
          <a:p>
            <a:pPr algn="l"/>
            <a:r>
              <a:rPr lang="en-US" i="0">
                <a:solidFill>
                  <a:srgbClr val="363737"/>
                </a:solidFill>
                <a:effectLst/>
                <a:highlight>
                  <a:srgbClr val="FFFFFF"/>
                </a:highlight>
                <a:latin typeface="Spectral"/>
              </a:rPr>
              <a:t>Increase in </a:t>
            </a:r>
            <a:r>
              <a:rPr lang="en-US" b="1" i="0">
                <a:solidFill>
                  <a:srgbClr val="363737"/>
                </a:solidFill>
                <a:effectLst/>
                <a:highlight>
                  <a:srgbClr val="FFFFFF"/>
                </a:highlight>
                <a:latin typeface="Spectral"/>
              </a:rPr>
              <a:t>death match rate </a:t>
            </a:r>
            <a:r>
              <a:rPr lang="en-US" i="0">
                <a:solidFill>
                  <a:srgbClr val="363737"/>
                </a:solidFill>
                <a:effectLst/>
                <a:highlight>
                  <a:srgbClr val="FFFFFF"/>
                </a:highlight>
                <a:latin typeface="Spectral"/>
              </a:rPr>
              <a:t>in 2024</a:t>
            </a:r>
            <a:r>
              <a:rPr lang="en-US">
                <a:solidFill>
                  <a:srgbClr val="363737"/>
                </a:solidFill>
                <a:highlight>
                  <a:srgbClr val="FFFFFF"/>
                </a:highlight>
                <a:latin typeface="Spectral"/>
              </a:rPr>
              <a:t>:</a:t>
            </a:r>
          </a:p>
          <a:p>
            <a:pPr algn="l"/>
            <a:r>
              <a:rPr lang="en-US">
                <a:solidFill>
                  <a:srgbClr val="363737"/>
                </a:solidFill>
                <a:highlight>
                  <a:srgbClr val="FFFFFF"/>
                </a:highlight>
                <a:latin typeface="Spectral"/>
              </a:rPr>
              <a:t>Six weeks show &gt; 30% deceased match rate.</a:t>
            </a:r>
            <a:endParaRPr lang="en-US" i="0">
              <a:solidFill>
                <a:srgbClr val="363737"/>
              </a:solidFill>
              <a:effectLst/>
              <a:highlight>
                <a:srgbClr val="FFFFFF"/>
              </a:highlight>
              <a:latin typeface="Spectral"/>
            </a:endParaRPr>
          </a:p>
        </p:txBody>
      </p:sp>
      <p:sp>
        <p:nvSpPr>
          <p:cNvPr id="6" name="TextBox 5">
            <a:extLst>
              <a:ext uri="{FF2B5EF4-FFF2-40B4-BE49-F238E27FC236}">
                <a16:creationId xmlns:a16="http://schemas.microsoft.com/office/drawing/2014/main" id="{1EB25811-5E3B-EF4E-7944-D712C7620BDF}"/>
              </a:ext>
            </a:extLst>
          </p:cNvPr>
          <p:cNvSpPr txBox="1"/>
          <p:nvPr/>
        </p:nvSpPr>
        <p:spPr>
          <a:xfrm>
            <a:off x="819157" y="6277302"/>
            <a:ext cx="2946769" cy="523220"/>
          </a:xfrm>
          <a:prstGeom prst="rect">
            <a:avLst/>
          </a:prstGeom>
          <a:noFill/>
        </p:spPr>
        <p:txBody>
          <a:bodyPr wrap="none" rtlCol="0">
            <a:spAutoFit/>
          </a:bodyPr>
          <a:lstStyle/>
          <a:p>
            <a:r>
              <a:rPr lang="en-US" sz="1400"/>
              <a:t>https://watchdoglab.substack.com/p/</a:t>
            </a:r>
            <a:br>
              <a:rPr lang="en-US" sz="1400"/>
            </a:br>
            <a:r>
              <a:rPr lang="en-US" sz="1400"/>
              <a:t>understanding-kansas-help-america</a:t>
            </a:r>
          </a:p>
        </p:txBody>
      </p:sp>
      <p:sp>
        <p:nvSpPr>
          <p:cNvPr id="8" name="Rectangle 7">
            <a:extLst>
              <a:ext uri="{FF2B5EF4-FFF2-40B4-BE49-F238E27FC236}">
                <a16:creationId xmlns:a16="http://schemas.microsoft.com/office/drawing/2014/main" id="{B1376F1B-29AB-652B-D478-ED5B2B75020C}"/>
              </a:ext>
            </a:extLst>
          </p:cNvPr>
          <p:cNvSpPr/>
          <p:nvPr/>
        </p:nvSpPr>
        <p:spPr>
          <a:xfrm>
            <a:off x="8971734" y="283146"/>
            <a:ext cx="505838" cy="624600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11493D6-0AD6-204B-276B-58D44C2D61F4}"/>
              </a:ext>
            </a:extLst>
          </p:cNvPr>
          <p:cNvSpPr txBox="1"/>
          <p:nvPr/>
        </p:nvSpPr>
        <p:spPr>
          <a:xfrm>
            <a:off x="8019630" y="605863"/>
            <a:ext cx="922368" cy="738664"/>
          </a:xfrm>
          <a:prstGeom prst="rect">
            <a:avLst/>
          </a:prstGeom>
          <a:noFill/>
        </p:spPr>
        <p:txBody>
          <a:bodyPr wrap="none" rtlCol="0">
            <a:spAutoFit/>
          </a:bodyPr>
          <a:lstStyle/>
          <a:p>
            <a:pPr algn="r"/>
            <a:r>
              <a:rPr lang="en-US" sz="1400"/>
              <a:t>Whole </a:t>
            </a:r>
            <a:br>
              <a:rPr lang="en-US" sz="1400"/>
            </a:br>
            <a:r>
              <a:rPr lang="en-US" sz="1400"/>
              <a:t>State</a:t>
            </a:r>
          </a:p>
          <a:p>
            <a:pPr algn="r"/>
            <a:r>
              <a:rPr lang="en-US" sz="1400"/>
              <a:t>Processed</a:t>
            </a:r>
          </a:p>
        </p:txBody>
      </p:sp>
      <p:sp>
        <p:nvSpPr>
          <p:cNvPr id="16" name="Rectangle 15">
            <a:extLst>
              <a:ext uri="{FF2B5EF4-FFF2-40B4-BE49-F238E27FC236}">
                <a16:creationId xmlns:a16="http://schemas.microsoft.com/office/drawing/2014/main" id="{5CE081CB-FE4A-3540-A531-CB482CDD5884}"/>
              </a:ext>
            </a:extLst>
          </p:cNvPr>
          <p:cNvSpPr/>
          <p:nvPr/>
        </p:nvSpPr>
        <p:spPr>
          <a:xfrm>
            <a:off x="10409646" y="4688789"/>
            <a:ext cx="11710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4E985AB-13FD-E14B-F9CA-5F77919921D6}"/>
              </a:ext>
            </a:extLst>
          </p:cNvPr>
          <p:cNvSpPr/>
          <p:nvPr/>
        </p:nvSpPr>
        <p:spPr>
          <a:xfrm>
            <a:off x="9982200" y="2496228"/>
            <a:ext cx="20478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55D79A45-AAA1-675C-5D9A-5D2AA614232C}"/>
              </a:ext>
            </a:extLst>
          </p:cNvPr>
          <p:cNvPicPr>
            <a:picLocks noChangeAspect="1"/>
          </p:cNvPicPr>
          <p:nvPr/>
        </p:nvPicPr>
        <p:blipFill>
          <a:blip r:embed="rId4"/>
          <a:stretch>
            <a:fillRect/>
          </a:stretch>
        </p:blipFill>
        <p:spPr>
          <a:xfrm>
            <a:off x="975278" y="4233922"/>
            <a:ext cx="4191453" cy="1606592"/>
          </a:xfrm>
          <a:prstGeom prst="rect">
            <a:avLst/>
          </a:prstGeom>
        </p:spPr>
      </p:pic>
      <p:cxnSp>
        <p:nvCxnSpPr>
          <p:cNvPr id="22" name="Straight Arrow Connector 21">
            <a:extLst>
              <a:ext uri="{FF2B5EF4-FFF2-40B4-BE49-F238E27FC236}">
                <a16:creationId xmlns:a16="http://schemas.microsoft.com/office/drawing/2014/main" id="{32C91D29-BFD6-B795-1B04-1D7B3EB95AAA}"/>
              </a:ext>
            </a:extLst>
          </p:cNvPr>
          <p:cNvCxnSpPr>
            <a:cxnSpLocks/>
          </p:cNvCxnSpPr>
          <p:nvPr/>
        </p:nvCxnSpPr>
        <p:spPr>
          <a:xfrm flipH="1">
            <a:off x="10638263" y="4847063"/>
            <a:ext cx="286336" cy="371708"/>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9E53F3E-067C-3D03-B083-4885066350A3}"/>
              </a:ext>
            </a:extLst>
          </p:cNvPr>
          <p:cNvSpPr txBox="1"/>
          <p:nvPr/>
        </p:nvSpPr>
        <p:spPr>
          <a:xfrm>
            <a:off x="10575641" y="4306149"/>
            <a:ext cx="835485" cy="646331"/>
          </a:xfrm>
          <a:prstGeom prst="rect">
            <a:avLst/>
          </a:prstGeom>
          <a:noFill/>
        </p:spPr>
        <p:txBody>
          <a:bodyPr wrap="none" rtlCol="0">
            <a:spAutoFit/>
          </a:bodyPr>
          <a:lstStyle/>
          <a:p>
            <a:pPr algn="ctr"/>
            <a:r>
              <a:rPr lang="en-US">
                <a:solidFill>
                  <a:srgbClr val="0070C0"/>
                </a:solidFill>
              </a:rPr>
              <a:t>Aug 17</a:t>
            </a:r>
            <a:br>
              <a:rPr lang="en-US">
                <a:solidFill>
                  <a:srgbClr val="0070C0"/>
                </a:solidFill>
              </a:rPr>
            </a:br>
            <a:r>
              <a:rPr lang="en-US">
                <a:solidFill>
                  <a:srgbClr val="0070C0"/>
                </a:solidFill>
              </a:rPr>
              <a:t>33%</a:t>
            </a:r>
          </a:p>
        </p:txBody>
      </p:sp>
    </p:spTree>
    <p:extLst>
      <p:ext uri="{BB962C8B-B14F-4D97-AF65-F5344CB8AC3E}">
        <p14:creationId xmlns:p14="http://schemas.microsoft.com/office/powerpoint/2010/main" val="18511917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Kentucky</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29</a:t>
            </a:fld>
            <a:endParaRPr lang="en-US"/>
          </a:p>
        </p:txBody>
      </p:sp>
      <p:sp>
        <p:nvSpPr>
          <p:cNvPr id="5" name="TextBox 4">
            <a:extLst>
              <a:ext uri="{FF2B5EF4-FFF2-40B4-BE49-F238E27FC236}">
                <a16:creationId xmlns:a16="http://schemas.microsoft.com/office/drawing/2014/main" id="{8FA055A1-C557-5068-CA92-C9C5B0D9B719}"/>
              </a:ext>
            </a:extLst>
          </p:cNvPr>
          <p:cNvSpPr txBox="1"/>
          <p:nvPr/>
        </p:nvSpPr>
        <p:spPr>
          <a:xfrm>
            <a:off x="914400" y="1371600"/>
            <a:ext cx="3764604" cy="36933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Not participating in HAVV</a:t>
            </a:r>
            <a:endParaRPr lang="en-US"/>
          </a:p>
        </p:txBody>
      </p:sp>
    </p:spTree>
    <p:extLst>
      <p:ext uri="{BB962C8B-B14F-4D97-AF65-F5344CB8AC3E}">
        <p14:creationId xmlns:p14="http://schemas.microsoft.com/office/powerpoint/2010/main" val="655677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4A50B-12A4-1139-8BB5-238236A534D3}"/>
              </a:ext>
            </a:extLst>
          </p:cNvPr>
          <p:cNvSpPr>
            <a:spLocks noGrp="1"/>
          </p:cNvSpPr>
          <p:nvPr>
            <p:ph type="title"/>
          </p:nvPr>
        </p:nvSpPr>
        <p:spPr/>
        <p:txBody>
          <a:bodyPr/>
          <a:lstStyle/>
          <a:p>
            <a:r>
              <a:rPr lang="en-US" b="1">
                <a:solidFill>
                  <a:srgbClr val="0070C0"/>
                </a:solidFill>
              </a:rPr>
              <a:t>HAVV Background: Conceptual Process</a:t>
            </a:r>
          </a:p>
        </p:txBody>
      </p:sp>
      <p:sp>
        <p:nvSpPr>
          <p:cNvPr id="4" name="Slide Number Placeholder 3">
            <a:extLst>
              <a:ext uri="{FF2B5EF4-FFF2-40B4-BE49-F238E27FC236}">
                <a16:creationId xmlns:a16="http://schemas.microsoft.com/office/drawing/2014/main" id="{5A6D45DB-786A-2CCB-6AA4-D1BF39A0D21E}"/>
              </a:ext>
            </a:extLst>
          </p:cNvPr>
          <p:cNvSpPr>
            <a:spLocks noGrp="1"/>
          </p:cNvSpPr>
          <p:nvPr>
            <p:ph type="sldNum" sz="quarter" idx="12"/>
          </p:nvPr>
        </p:nvSpPr>
        <p:spPr/>
        <p:txBody>
          <a:bodyPr/>
          <a:lstStyle/>
          <a:p>
            <a:fld id="{DE006E5C-12E9-419C-94E8-3FE945C12AF0}" type="slidenum">
              <a:rPr lang="en-US" smtClean="0"/>
              <a:t>3</a:t>
            </a:fld>
            <a:endParaRPr lang="en-US"/>
          </a:p>
        </p:txBody>
      </p:sp>
      <p:pic>
        <p:nvPicPr>
          <p:cNvPr id="2050" name="Picture 2">
            <a:extLst>
              <a:ext uri="{FF2B5EF4-FFF2-40B4-BE49-F238E27FC236}">
                <a16:creationId xmlns:a16="http://schemas.microsoft.com/office/drawing/2014/main" id="{2AEF4BCC-E3AA-64B4-3F06-7C864BD3C5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5920" y="1491875"/>
            <a:ext cx="7646280" cy="450087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05D7383-6B53-C44A-125E-EE399269DC0E}"/>
              </a:ext>
            </a:extLst>
          </p:cNvPr>
          <p:cNvSpPr txBox="1"/>
          <p:nvPr/>
        </p:nvSpPr>
        <p:spPr>
          <a:xfrm>
            <a:off x="838200" y="6075144"/>
            <a:ext cx="7217938" cy="646331"/>
          </a:xfrm>
          <a:prstGeom prst="rect">
            <a:avLst/>
          </a:prstGeom>
          <a:noFill/>
        </p:spPr>
        <p:txBody>
          <a:bodyPr wrap="none" rtlCol="0">
            <a:spAutoFit/>
          </a:bodyPr>
          <a:lstStyle/>
          <a:p>
            <a:pPr algn="l"/>
            <a:r>
              <a:rPr lang="en-US" b="1" i="0">
                <a:solidFill>
                  <a:srgbClr val="363737"/>
                </a:solidFill>
                <a:effectLst/>
                <a:highlight>
                  <a:srgbClr val="FFFFFF"/>
                </a:highlight>
                <a:latin typeface="var(--font_family_headings, var(--font_family_headings_preset, var(--font-family-title)))"/>
              </a:rPr>
              <a:t>Questions about Help America Vote Verification data in many states</a:t>
            </a:r>
            <a:br>
              <a:rPr lang="en-US" b="1" i="0">
                <a:solidFill>
                  <a:srgbClr val="363737"/>
                </a:solidFill>
                <a:effectLst/>
                <a:highlight>
                  <a:srgbClr val="FFFFFF"/>
                </a:highlight>
                <a:latin typeface="var(--font_family_headings, var(--font_family_headings_preset, var(--font-family-title)))"/>
              </a:rPr>
            </a:br>
            <a:r>
              <a:rPr lang="en-US" i="0">
                <a:solidFill>
                  <a:srgbClr val="363737"/>
                </a:solidFill>
                <a:effectLst/>
                <a:highlight>
                  <a:srgbClr val="FFFFFF"/>
                </a:highlight>
                <a:latin typeface="var(--font_family_headings, var(--font_family_headings_preset, var(--font-family-title)))"/>
              </a:rPr>
              <a:t>https://watchdoglab.substack.com/p/questions-about-help-america-vote</a:t>
            </a:r>
          </a:p>
        </p:txBody>
      </p:sp>
    </p:spTree>
    <p:extLst>
      <p:ext uri="{BB962C8B-B14F-4D97-AF65-F5344CB8AC3E}">
        <p14:creationId xmlns:p14="http://schemas.microsoft.com/office/powerpoint/2010/main" val="7829969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C6A383B-30C9-3864-3317-EFFE61E4AA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Louisiana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30</a:t>
            </a:fld>
            <a:endParaRPr lang="en-US"/>
          </a:p>
        </p:txBody>
      </p:sp>
      <p:sp>
        <p:nvSpPr>
          <p:cNvPr id="3" name="Rectangle 2">
            <a:extLst>
              <a:ext uri="{FF2B5EF4-FFF2-40B4-BE49-F238E27FC236}">
                <a16:creationId xmlns:a16="http://schemas.microsoft.com/office/drawing/2014/main" id="{9B2A9DE6-8B8C-DB0C-B81F-7DDEAAB0F93A}"/>
              </a:ext>
            </a:extLst>
          </p:cNvPr>
          <p:cNvSpPr/>
          <p:nvPr/>
        </p:nvSpPr>
        <p:spPr>
          <a:xfrm>
            <a:off x="886038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B590985-7E8C-86A2-A73D-50DF79FF3C2A}"/>
              </a:ext>
            </a:extLst>
          </p:cNvPr>
          <p:cNvSpPr/>
          <p:nvPr/>
        </p:nvSpPr>
        <p:spPr>
          <a:xfrm>
            <a:off x="735907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31C7AF6-0EDB-6FB5-505A-DF3A5EA2BB32}"/>
              </a:ext>
            </a:extLst>
          </p:cNvPr>
          <p:cNvSpPr/>
          <p:nvPr/>
        </p:nvSpPr>
        <p:spPr>
          <a:xfrm>
            <a:off x="662047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F18D990-BC7B-655E-3725-42D467AAC92D}"/>
              </a:ext>
            </a:extLst>
          </p:cNvPr>
          <p:cNvSpPr/>
          <p:nvPr/>
        </p:nvSpPr>
        <p:spPr>
          <a:xfrm>
            <a:off x="811353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34D22E-5865-A3A1-5B14-5145B906105B}"/>
              </a:ext>
            </a:extLst>
          </p:cNvPr>
          <p:cNvSpPr/>
          <p:nvPr/>
        </p:nvSpPr>
        <p:spPr>
          <a:xfrm>
            <a:off x="961484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07209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Maine</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31</a:t>
            </a:fld>
            <a:endParaRPr lang="en-US"/>
          </a:p>
        </p:txBody>
      </p:sp>
      <p:pic>
        <p:nvPicPr>
          <p:cNvPr id="5" name="Picture 4">
            <a:extLst>
              <a:ext uri="{FF2B5EF4-FFF2-40B4-BE49-F238E27FC236}">
                <a16:creationId xmlns:a16="http://schemas.microsoft.com/office/drawing/2014/main" id="{C8B406D3-8C9F-0AF2-380B-555F50EA77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Tree>
    <p:extLst>
      <p:ext uri="{BB962C8B-B14F-4D97-AF65-F5344CB8AC3E}">
        <p14:creationId xmlns:p14="http://schemas.microsoft.com/office/powerpoint/2010/main" val="28500938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77645FC-ABF7-431C-7AC4-20F66AF623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Maryland</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399" y="1371600"/>
            <a:ext cx="4776939" cy="4801314"/>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What explains the pattern changes in</a:t>
            </a:r>
            <a:r>
              <a:rPr lang="en-US">
                <a:solidFill>
                  <a:srgbClr val="363737"/>
                </a:solidFill>
                <a:highlight>
                  <a:srgbClr val="FFFFFF"/>
                </a:highlight>
                <a:latin typeface="Spectral"/>
              </a:rPr>
              <a:t> </a:t>
            </a:r>
            <a:r>
              <a:rPr lang="en-US">
                <a:solidFill>
                  <a:srgbClr val="0070C0"/>
                </a:solidFill>
                <a:highlight>
                  <a:srgbClr val="FFFFFF"/>
                </a:highlight>
                <a:latin typeface="Spectral"/>
              </a:rPr>
              <a:t>transactions </a:t>
            </a:r>
            <a:r>
              <a:rPr lang="en-US" b="0" i="0">
                <a:solidFill>
                  <a:srgbClr val="363737"/>
                </a:solidFill>
                <a:effectLst/>
                <a:highlight>
                  <a:srgbClr val="FFFFFF"/>
                </a:highlight>
                <a:latin typeface="Spectral"/>
              </a:rPr>
              <a:t>in Maryland starting in early 2022?</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is the </a:t>
            </a:r>
            <a:r>
              <a:rPr lang="en-US" b="0"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setting new records in 2022-2024? This rate  is often over 75% and sometimes approaches 100%.</a:t>
            </a: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p:txBody>
      </p:sp>
      <p:sp>
        <p:nvSpPr>
          <p:cNvPr id="7" name="Rectangle 6">
            <a:extLst>
              <a:ext uri="{FF2B5EF4-FFF2-40B4-BE49-F238E27FC236}">
                <a16:creationId xmlns:a16="http://schemas.microsoft.com/office/drawing/2014/main" id="{5FD5F01A-D1C2-B205-E4DE-2CCF7A9FD896}"/>
              </a:ext>
            </a:extLst>
          </p:cNvPr>
          <p:cNvSpPr/>
          <p:nvPr/>
        </p:nvSpPr>
        <p:spPr>
          <a:xfrm>
            <a:off x="9584379" y="363100"/>
            <a:ext cx="1144384"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8F4363A-848F-0D02-210B-23F2974CA90C}"/>
              </a:ext>
            </a:extLst>
          </p:cNvPr>
          <p:cNvSpPr/>
          <p:nvPr/>
        </p:nvSpPr>
        <p:spPr>
          <a:xfrm>
            <a:off x="9539554" y="2521670"/>
            <a:ext cx="118920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9707DE8-FF6D-F541-F692-86DB8BAC037A}"/>
              </a:ext>
            </a:extLst>
          </p:cNvPr>
          <p:cNvSpPr/>
          <p:nvPr/>
        </p:nvSpPr>
        <p:spPr>
          <a:xfrm>
            <a:off x="9652000" y="4662075"/>
            <a:ext cx="41835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504699B-4DC6-C2AA-DF3E-1B4D21E193B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CD4BC5-3717-ABD0-AF02-2C799EDCE5F6}"/>
              </a:ext>
            </a:extLst>
          </p:cNvPr>
          <p:cNvSpPr/>
          <p:nvPr/>
        </p:nvSpPr>
        <p:spPr>
          <a:xfrm>
            <a:off x="8911398" y="356616"/>
            <a:ext cx="35490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00A8F4B-C9FD-AAA0-1D8B-6D94F05C97E3}"/>
              </a:ext>
            </a:extLst>
          </p:cNvPr>
          <p:cNvSpPr/>
          <p:nvPr/>
        </p:nvSpPr>
        <p:spPr>
          <a:xfrm>
            <a:off x="7426358" y="356775"/>
            <a:ext cx="353337"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363B60C-CC9E-63D4-2863-AEE809B4D39B}"/>
              </a:ext>
            </a:extLst>
          </p:cNvPr>
          <p:cNvSpPr/>
          <p:nvPr/>
        </p:nvSpPr>
        <p:spPr>
          <a:xfrm>
            <a:off x="823641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2726205-3F9D-DE42-BEE2-4B93C235B67E}"/>
              </a:ext>
            </a:extLst>
          </p:cNvPr>
          <p:cNvSpPr/>
          <p:nvPr/>
        </p:nvSpPr>
        <p:spPr>
          <a:xfrm>
            <a:off x="6758999"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8302C7F-E817-6C22-7052-3B697C7F21B4}"/>
              </a:ext>
            </a:extLst>
          </p:cNvPr>
          <p:cNvSpPr txBox="1"/>
          <p:nvPr/>
        </p:nvSpPr>
        <p:spPr>
          <a:xfrm>
            <a:off x="2852092" y="152740"/>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22" name="Picture 21">
            <a:extLst>
              <a:ext uri="{FF2B5EF4-FFF2-40B4-BE49-F238E27FC236}">
                <a16:creationId xmlns:a16="http://schemas.microsoft.com/office/drawing/2014/main" id="{BAE4C3DB-B933-E062-EC60-D7DF800B324D}"/>
              </a:ext>
            </a:extLst>
          </p:cNvPr>
          <p:cNvPicPr>
            <a:picLocks noChangeAspect="1"/>
          </p:cNvPicPr>
          <p:nvPr/>
        </p:nvPicPr>
        <p:blipFill>
          <a:blip r:embed="rId4"/>
          <a:stretch>
            <a:fillRect/>
          </a:stretch>
        </p:blipFill>
        <p:spPr>
          <a:xfrm>
            <a:off x="992964" y="3098734"/>
            <a:ext cx="3016328" cy="3682857"/>
          </a:xfrm>
          <a:prstGeom prst="rect">
            <a:avLst/>
          </a:prstGeom>
        </p:spPr>
      </p:pic>
    </p:spTree>
    <p:extLst>
      <p:ext uri="{BB962C8B-B14F-4D97-AF65-F5344CB8AC3E}">
        <p14:creationId xmlns:p14="http://schemas.microsoft.com/office/powerpoint/2010/main" val="31150068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8ABDBD5A-82E4-0464-D11C-A07035A5B6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Massachusetts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33</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754326"/>
          </a:xfrm>
          <a:prstGeom prst="rect">
            <a:avLst/>
          </a:prstGeom>
          <a:noFill/>
        </p:spPr>
        <p:txBody>
          <a:bodyPr wrap="square" rtlCol="0">
            <a:spAutoFit/>
          </a:bodyPr>
          <a:lstStyle/>
          <a:p>
            <a:pPr algn="l"/>
            <a:r>
              <a:rPr lang="en-US" b="0" i="0">
                <a:solidFill>
                  <a:srgbClr val="0070C0"/>
                </a:solidFill>
                <a:effectLst/>
                <a:highlight>
                  <a:srgbClr val="FFFFFF"/>
                </a:highlight>
                <a:latin typeface="Spectral"/>
              </a:rPr>
              <a:t>Weekly transactions </a:t>
            </a:r>
            <a:r>
              <a:rPr lang="en-US" b="0" i="0">
                <a:solidFill>
                  <a:srgbClr val="363737"/>
                </a:solidFill>
                <a:effectLst/>
                <a:highlight>
                  <a:srgbClr val="FFFFFF"/>
                </a:highlight>
                <a:latin typeface="Spectral"/>
              </a:rPr>
              <a:t>in Massachuetts are fairly small.</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Massachusetts’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has been trending upward and is now often over 40%</a:t>
            </a:r>
            <a:r>
              <a:rPr lang="en-US">
                <a:solidFill>
                  <a:srgbClr val="363737"/>
                </a:solidFill>
                <a:highlight>
                  <a:srgbClr val="FFFFFF"/>
                </a:highlight>
                <a:latin typeface="Spectral"/>
              </a:rPr>
              <a:t>.</a:t>
            </a:r>
            <a:endParaRPr lang="en-US" b="0" i="0">
              <a:solidFill>
                <a:srgbClr val="363737"/>
              </a:solidFill>
              <a:effectLst/>
              <a:highlight>
                <a:srgbClr val="FFFFFF"/>
              </a:highlight>
              <a:latin typeface="Spectral"/>
            </a:endParaRPr>
          </a:p>
        </p:txBody>
      </p:sp>
      <p:sp>
        <p:nvSpPr>
          <p:cNvPr id="8" name="Rectangle 7">
            <a:extLst>
              <a:ext uri="{FF2B5EF4-FFF2-40B4-BE49-F238E27FC236}">
                <a16:creationId xmlns:a16="http://schemas.microsoft.com/office/drawing/2014/main" id="{BC12DD86-9895-B5FE-E097-19A366675374}"/>
              </a:ext>
            </a:extLst>
          </p:cNvPr>
          <p:cNvSpPr/>
          <p:nvPr/>
        </p:nvSpPr>
        <p:spPr>
          <a:xfrm>
            <a:off x="9108281" y="2542327"/>
            <a:ext cx="161763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A035076-8175-984E-FF85-589F96E5B2A2}"/>
              </a:ext>
            </a:extLst>
          </p:cNvPr>
          <p:cNvCxnSpPr>
            <a:cxnSpLocks/>
          </p:cNvCxnSpPr>
          <p:nvPr/>
        </p:nvCxnSpPr>
        <p:spPr>
          <a:xfrm flipV="1">
            <a:off x="6535119" y="3094495"/>
            <a:ext cx="4091552" cy="467533"/>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85A703F-A34D-C085-69B8-4076D74647F6}"/>
              </a:ext>
            </a:extLst>
          </p:cNvPr>
          <p:cNvSpPr/>
          <p:nvPr/>
        </p:nvSpPr>
        <p:spPr>
          <a:xfrm>
            <a:off x="8122444" y="2542327"/>
            <a:ext cx="70723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35410F42-A973-2929-6EB2-6B44AC991299}"/>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0D6AB42-E757-A8A8-F00D-350FAA4D1E63}"/>
              </a:ext>
            </a:extLst>
          </p:cNvPr>
          <p:cNvSpPr/>
          <p:nvPr/>
        </p:nvSpPr>
        <p:spPr>
          <a:xfrm>
            <a:off x="746238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A3B8C14-A4FB-DBC2-315F-F32CEDF9872A}"/>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5D51EA0-0004-A27B-DA04-384B0108005B}"/>
              </a:ext>
            </a:extLst>
          </p:cNvPr>
          <p:cNvSpPr/>
          <p:nvPr/>
        </p:nvSpPr>
        <p:spPr>
          <a:xfrm>
            <a:off x="6689932"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AA6DB74-3A82-DD5A-C293-8466D8C60072}"/>
              </a:ext>
            </a:extLst>
          </p:cNvPr>
          <p:cNvSpPr/>
          <p:nvPr/>
        </p:nvSpPr>
        <p:spPr>
          <a:xfrm>
            <a:off x="9699108"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96941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C5C7CFA-D55E-7138-6F53-42ACC3FA11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Michigan</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447104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All-time record high HAVV transactions occurred weeks ending Sept. 14, 21, 28 eclipsing record from 2016.</a:t>
            </a:r>
            <a:endParaRPr lang="en-US">
              <a:solidFill>
                <a:srgbClr val="363737"/>
              </a:solidFill>
              <a:highlight>
                <a:srgbClr val="FFFFFF"/>
              </a:highlight>
              <a:latin typeface="Spectral"/>
            </a:endParaRPr>
          </a:p>
        </p:txBody>
      </p:sp>
      <p:cxnSp>
        <p:nvCxnSpPr>
          <p:cNvPr id="3" name="Straight Connector 2">
            <a:extLst>
              <a:ext uri="{FF2B5EF4-FFF2-40B4-BE49-F238E27FC236}">
                <a16:creationId xmlns:a16="http://schemas.microsoft.com/office/drawing/2014/main" id="{8133329C-77B0-5CC3-0E0E-2D6473E3D566}"/>
              </a:ext>
            </a:extLst>
          </p:cNvPr>
          <p:cNvCxnSpPr>
            <a:cxnSpLocks/>
          </p:cNvCxnSpPr>
          <p:nvPr/>
        </p:nvCxnSpPr>
        <p:spPr>
          <a:xfrm>
            <a:off x="7258050" y="3702171"/>
            <a:ext cx="2499408" cy="0"/>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CB9B881-CCF1-CFA0-E3D8-597DC25FA016}"/>
              </a:ext>
            </a:extLst>
          </p:cNvPr>
          <p:cNvCxnSpPr>
            <a:cxnSpLocks/>
          </p:cNvCxnSpPr>
          <p:nvPr/>
        </p:nvCxnSpPr>
        <p:spPr>
          <a:xfrm flipV="1">
            <a:off x="9580081" y="3406146"/>
            <a:ext cx="1042978" cy="29602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51A109D-DD55-18EB-CB67-8EE6DA522270}"/>
              </a:ext>
            </a:extLst>
          </p:cNvPr>
          <p:cNvSpPr/>
          <p:nvPr/>
        </p:nvSpPr>
        <p:spPr>
          <a:xfrm>
            <a:off x="9664862" y="2534977"/>
            <a:ext cx="104297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99F7E3E-4F91-7937-DC01-03BEA32B0252}"/>
              </a:ext>
            </a:extLst>
          </p:cNvPr>
          <p:cNvSpPr/>
          <p:nvPr/>
        </p:nvSpPr>
        <p:spPr>
          <a:xfrm>
            <a:off x="9115425" y="2557362"/>
            <a:ext cx="2055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5A8D532-683F-73A9-3D97-D4DAC37D3CB1}"/>
              </a:ext>
            </a:extLst>
          </p:cNvPr>
          <p:cNvSpPr/>
          <p:nvPr/>
        </p:nvSpPr>
        <p:spPr>
          <a:xfrm>
            <a:off x="9219435" y="4657769"/>
            <a:ext cx="8478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D7CDBBAA-5143-727D-5587-E452BB87C136}"/>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E7BF97-05A1-0224-D039-A1F42C1873BE}"/>
              </a:ext>
            </a:extLst>
          </p:cNvPr>
          <p:cNvSpPr/>
          <p:nvPr/>
        </p:nvSpPr>
        <p:spPr>
          <a:xfrm>
            <a:off x="10446391" y="365125"/>
            <a:ext cx="26145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69341BE-C708-FFA9-2770-390F28E4D339}"/>
              </a:ext>
            </a:extLst>
          </p:cNvPr>
          <p:cNvSpPr txBox="1"/>
          <p:nvPr/>
        </p:nvSpPr>
        <p:spPr>
          <a:xfrm>
            <a:off x="2852092" y="152740"/>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cxnSp>
        <p:nvCxnSpPr>
          <p:cNvPr id="18" name="Straight Arrow Connector 17">
            <a:extLst>
              <a:ext uri="{FF2B5EF4-FFF2-40B4-BE49-F238E27FC236}">
                <a16:creationId xmlns:a16="http://schemas.microsoft.com/office/drawing/2014/main" id="{28159D81-E6A0-EB3A-685F-D747203E815C}"/>
              </a:ext>
            </a:extLst>
          </p:cNvPr>
          <p:cNvCxnSpPr>
            <a:cxnSpLocks/>
          </p:cNvCxnSpPr>
          <p:nvPr/>
        </p:nvCxnSpPr>
        <p:spPr>
          <a:xfrm flipH="1">
            <a:off x="10654239" y="182867"/>
            <a:ext cx="353332" cy="215103"/>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5F4143E2-5AF9-484A-A756-E80D8C7C1406}"/>
              </a:ext>
            </a:extLst>
          </p:cNvPr>
          <p:cNvPicPr>
            <a:picLocks noChangeAspect="1"/>
          </p:cNvPicPr>
          <p:nvPr/>
        </p:nvPicPr>
        <p:blipFill>
          <a:blip r:embed="rId4"/>
          <a:stretch>
            <a:fillRect/>
          </a:stretch>
        </p:blipFill>
        <p:spPr>
          <a:xfrm>
            <a:off x="956791" y="2294930"/>
            <a:ext cx="4471043" cy="3720181"/>
          </a:xfrm>
          <a:prstGeom prst="rect">
            <a:avLst/>
          </a:prstGeom>
        </p:spPr>
      </p:pic>
    </p:spTree>
    <p:extLst>
      <p:ext uri="{BB962C8B-B14F-4D97-AF65-F5344CB8AC3E}">
        <p14:creationId xmlns:p14="http://schemas.microsoft.com/office/powerpoint/2010/main" val="10957042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13AB8DA-D1C7-71BF-302D-9B02441778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Minnesota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Election year peaks in weekly </a:t>
            </a:r>
            <a:r>
              <a:rPr lang="en-US" b="0" i="0">
                <a:solidFill>
                  <a:srgbClr val="0070C0"/>
                </a:solidFill>
                <a:effectLst/>
                <a:highlight>
                  <a:srgbClr val="FFFFFF"/>
                </a:highlight>
                <a:latin typeface="Spectral"/>
              </a:rPr>
              <a:t>transaction rates</a:t>
            </a:r>
            <a:r>
              <a:rPr lang="en-US" b="0" i="0">
                <a:solidFill>
                  <a:srgbClr val="363737"/>
                </a:solidFill>
                <a:effectLst/>
                <a:highlight>
                  <a:srgbClr val="FFFFFF"/>
                </a:highlight>
                <a:latin typeface="Spectral"/>
              </a:rPr>
              <a:t>.</a:t>
            </a:r>
            <a:endParaRPr lang="en-US"/>
          </a:p>
        </p:txBody>
      </p:sp>
      <p:sp>
        <p:nvSpPr>
          <p:cNvPr id="3" name="Rectangle 2">
            <a:extLst>
              <a:ext uri="{FF2B5EF4-FFF2-40B4-BE49-F238E27FC236}">
                <a16:creationId xmlns:a16="http://schemas.microsoft.com/office/drawing/2014/main" id="{1C82641A-456A-F42C-C140-8CC76685D97E}"/>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3DDCBFE-D04E-48AB-8B1D-7E675017199B}"/>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B69B72-2E5C-06B7-FB21-57BA2C9C2489}"/>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FC2204E-D435-955A-6EEF-C6FC531E7313}"/>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D095E33-9652-6047-30CD-DCD389F7DCDE}"/>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1218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02500DA-08E9-F25B-AE3C-0A243B3C48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4" name="Slide Number Placeholder 3">
            <a:extLst>
              <a:ext uri="{FF2B5EF4-FFF2-40B4-BE49-F238E27FC236}">
                <a16:creationId xmlns:a16="http://schemas.microsoft.com/office/drawing/2014/main" id="{33A2B774-C1C6-EAA4-74F1-4540BD76C668}"/>
              </a:ext>
            </a:extLst>
          </p:cNvPr>
          <p:cNvSpPr>
            <a:spLocks noGrp="1"/>
          </p:cNvSpPr>
          <p:nvPr>
            <p:ph type="sldNum" sz="quarter" idx="12"/>
          </p:nvPr>
        </p:nvSpPr>
        <p:spPr/>
        <p:txBody>
          <a:bodyPr/>
          <a:lstStyle/>
          <a:p>
            <a:fld id="{DE006E5C-12E9-419C-94E8-3FE945C12AF0}" type="slidenum">
              <a:rPr lang="en-US" smtClean="0"/>
              <a:t>36</a:t>
            </a:fld>
            <a:endParaRPr lang="en-US"/>
          </a:p>
        </p:txBody>
      </p:sp>
      <p:sp>
        <p:nvSpPr>
          <p:cNvPr id="7" name="Title 1">
            <a:extLst>
              <a:ext uri="{FF2B5EF4-FFF2-40B4-BE49-F238E27FC236}">
                <a16:creationId xmlns:a16="http://schemas.microsoft.com/office/drawing/2014/main" id="{1359643E-702D-E71F-35C7-D24AFCF76BF9}"/>
              </a:ext>
            </a:extLst>
          </p:cNvPr>
          <p:cNvSpPr>
            <a:spLocks noGrp="1"/>
          </p:cNvSpPr>
          <p:nvPr>
            <p:ph type="title"/>
          </p:nvPr>
        </p:nvSpPr>
        <p:spPr>
          <a:xfrm>
            <a:off x="838200" y="365125"/>
            <a:ext cx="10515600" cy="1325563"/>
          </a:xfrm>
        </p:spPr>
        <p:txBody>
          <a:bodyPr/>
          <a:lstStyle/>
          <a:p>
            <a:r>
              <a:rPr lang="en-US" b="1">
                <a:solidFill>
                  <a:srgbClr val="0070C0"/>
                </a:solidFill>
              </a:rPr>
              <a:t>Mississippi</a:t>
            </a:r>
          </a:p>
        </p:txBody>
      </p:sp>
      <p:sp>
        <p:nvSpPr>
          <p:cNvPr id="8" name="TextBox 7">
            <a:extLst>
              <a:ext uri="{FF2B5EF4-FFF2-40B4-BE49-F238E27FC236}">
                <a16:creationId xmlns:a16="http://schemas.microsoft.com/office/drawing/2014/main" id="{0E908682-4F9C-C05C-E1D2-9B7DB30AF73C}"/>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Some weeks in 2024 with 50+% </a:t>
            </a:r>
            <a:r>
              <a:rPr lang="en-US" b="0" i="0">
                <a:solidFill>
                  <a:srgbClr val="FF0000"/>
                </a:solidFill>
                <a:effectLst/>
                <a:highlight>
                  <a:srgbClr val="FFFFFF"/>
                </a:highlight>
                <a:latin typeface="Spectral"/>
              </a:rPr>
              <a:t>nonmatch rates </a:t>
            </a:r>
            <a:r>
              <a:rPr lang="en-US" b="0" i="0">
                <a:solidFill>
                  <a:srgbClr val="363737"/>
                </a:solidFill>
                <a:effectLst/>
                <a:highlight>
                  <a:srgbClr val="FFFFFF"/>
                </a:highlight>
                <a:latin typeface="Spectral"/>
              </a:rPr>
              <a:t>or 50+% high </a:t>
            </a:r>
            <a:r>
              <a:rPr lang="en-US" b="1" i="0">
                <a:solidFill>
                  <a:srgbClr val="363737"/>
                </a:solidFill>
                <a:effectLst/>
                <a:highlight>
                  <a:srgbClr val="FFFFFF"/>
                </a:highlight>
                <a:latin typeface="Spectral"/>
              </a:rPr>
              <a:t>deceased match </a:t>
            </a:r>
            <a:r>
              <a:rPr lang="en-US" b="0" i="0">
                <a:solidFill>
                  <a:srgbClr val="363737"/>
                </a:solidFill>
                <a:effectLst/>
                <a:highlight>
                  <a:srgbClr val="FFFFFF"/>
                </a:highlight>
                <a:latin typeface="Spectral"/>
              </a:rPr>
              <a:t>rates.</a:t>
            </a:r>
            <a:endParaRPr lang="en-US"/>
          </a:p>
        </p:txBody>
      </p:sp>
      <p:pic>
        <p:nvPicPr>
          <p:cNvPr id="11" name="Picture 10">
            <a:extLst>
              <a:ext uri="{FF2B5EF4-FFF2-40B4-BE49-F238E27FC236}">
                <a16:creationId xmlns:a16="http://schemas.microsoft.com/office/drawing/2014/main" id="{D0C452C8-70B0-B84E-3016-DAE343700AD5}"/>
              </a:ext>
            </a:extLst>
          </p:cNvPr>
          <p:cNvPicPr>
            <a:picLocks noChangeAspect="1"/>
          </p:cNvPicPr>
          <p:nvPr/>
        </p:nvPicPr>
        <p:blipFill>
          <a:blip r:embed="rId3"/>
          <a:stretch>
            <a:fillRect/>
          </a:stretch>
        </p:blipFill>
        <p:spPr>
          <a:xfrm>
            <a:off x="1012630" y="2294930"/>
            <a:ext cx="3502220" cy="4277840"/>
          </a:xfrm>
          <a:prstGeom prst="rect">
            <a:avLst/>
          </a:prstGeom>
        </p:spPr>
      </p:pic>
      <p:sp>
        <p:nvSpPr>
          <p:cNvPr id="2" name="Rectangle 1">
            <a:extLst>
              <a:ext uri="{FF2B5EF4-FFF2-40B4-BE49-F238E27FC236}">
                <a16:creationId xmlns:a16="http://schemas.microsoft.com/office/drawing/2014/main" id="{F8E2DC56-21BD-B5C7-5D55-B91C5084F913}"/>
              </a:ext>
            </a:extLst>
          </p:cNvPr>
          <p:cNvSpPr/>
          <p:nvPr/>
        </p:nvSpPr>
        <p:spPr>
          <a:xfrm>
            <a:off x="88375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C8C1B24-3CDF-BBCD-9887-FE10B11EA1B9}"/>
              </a:ext>
            </a:extLst>
          </p:cNvPr>
          <p:cNvSpPr/>
          <p:nvPr/>
        </p:nvSpPr>
        <p:spPr>
          <a:xfrm>
            <a:off x="73133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ABCFD30-5022-B4F8-68A8-F9E27915FE27}"/>
              </a:ext>
            </a:extLst>
          </p:cNvPr>
          <p:cNvSpPr/>
          <p:nvPr/>
        </p:nvSpPr>
        <p:spPr>
          <a:xfrm>
            <a:off x="655189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B48F629-68BC-50CB-9D02-D06D015CF2F9}"/>
              </a:ext>
            </a:extLst>
          </p:cNvPr>
          <p:cNvSpPr/>
          <p:nvPr/>
        </p:nvSpPr>
        <p:spPr>
          <a:xfrm>
            <a:off x="80830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A5B4396-3B0C-3CB2-564B-D8FABDDD55C6}"/>
              </a:ext>
            </a:extLst>
          </p:cNvPr>
          <p:cNvSpPr/>
          <p:nvPr/>
        </p:nvSpPr>
        <p:spPr>
          <a:xfrm>
            <a:off x="959960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78392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977C8D6-AF2A-75FC-A82A-C28C166CBA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Missouri</a:t>
            </a:r>
          </a:p>
        </p:txBody>
      </p:sp>
      <p:sp>
        <p:nvSpPr>
          <p:cNvPr id="5" name="TextBox 4">
            <a:extLst>
              <a:ext uri="{FF2B5EF4-FFF2-40B4-BE49-F238E27FC236}">
                <a16:creationId xmlns:a16="http://schemas.microsoft.com/office/drawing/2014/main" id="{E91A68F2-B7E7-3D27-D03F-B6C5CF9B1BFF}"/>
              </a:ext>
            </a:extLst>
          </p:cNvPr>
          <p:cNvSpPr txBox="1"/>
          <p:nvPr/>
        </p:nvSpPr>
        <p:spPr>
          <a:xfrm>
            <a:off x="892096" y="1166706"/>
            <a:ext cx="4731267" cy="3631763"/>
          </a:xfrm>
          <a:prstGeom prst="rect">
            <a:avLst/>
          </a:prstGeom>
          <a:noFill/>
        </p:spPr>
        <p:txBody>
          <a:bodyPr wrap="square" rtlCol="0">
            <a:spAutoFit/>
          </a:bodyPr>
          <a:lstStyle/>
          <a:p>
            <a:pPr algn="l"/>
            <a:r>
              <a:rPr lang="en-US" sz="1600" b="0" i="0">
                <a:solidFill>
                  <a:srgbClr val="363737"/>
                </a:solidFill>
                <a:effectLst/>
                <a:highlight>
                  <a:srgbClr val="FFFFFF"/>
                </a:highlight>
                <a:latin typeface="Spectral"/>
              </a:rPr>
              <a:t>Why have </a:t>
            </a:r>
            <a:r>
              <a:rPr lang="en-US" sz="1600">
                <a:solidFill>
                  <a:srgbClr val="363737"/>
                </a:solidFill>
                <a:highlight>
                  <a:srgbClr val="FFFFFF"/>
                </a:highlight>
                <a:latin typeface="Spectral"/>
              </a:rPr>
              <a:t>HAVV</a:t>
            </a:r>
            <a:r>
              <a:rPr lang="en-US" sz="1600" b="0" i="0">
                <a:solidFill>
                  <a:srgbClr val="363737"/>
                </a:solidFill>
                <a:effectLst/>
                <a:highlight>
                  <a:srgbClr val="FFFFFF"/>
                </a:highlight>
                <a:latin typeface="Spectral"/>
              </a:rPr>
              <a:t> weekly </a:t>
            </a:r>
            <a:r>
              <a:rPr lang="en-US" sz="1600" b="1" i="0">
                <a:solidFill>
                  <a:srgbClr val="0070C0"/>
                </a:solidFill>
                <a:effectLst/>
                <a:highlight>
                  <a:srgbClr val="FFFFFF"/>
                </a:highlight>
                <a:latin typeface="Spectral"/>
              </a:rPr>
              <a:t>transactions </a:t>
            </a:r>
            <a:r>
              <a:rPr lang="en-US" sz="1600">
                <a:solidFill>
                  <a:srgbClr val="363737"/>
                </a:solidFill>
                <a:highlight>
                  <a:srgbClr val="FFFFFF"/>
                </a:highlight>
                <a:latin typeface="Spectral"/>
              </a:rPr>
              <a:t>skyrocketed</a:t>
            </a:r>
            <a:r>
              <a:rPr lang="en-US" sz="1600" b="0" i="0">
                <a:solidFill>
                  <a:srgbClr val="363737"/>
                </a:solidFill>
                <a:effectLst/>
                <a:highlight>
                  <a:srgbClr val="FFFFFF"/>
                </a:highlight>
                <a:latin typeface="Spectral"/>
              </a:rPr>
              <a:t> in late 2023 and 2024 with wide week-to-week swings?</a:t>
            </a: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a:p>
            <a:pPr algn="l"/>
            <a:endParaRPr lang="en-US" b="0" i="0">
              <a:solidFill>
                <a:srgbClr val="363737"/>
              </a:solidFill>
              <a:effectLst/>
              <a:highlight>
                <a:srgbClr val="FFFFFF"/>
              </a:highlight>
              <a:latin typeface="Spectral"/>
            </a:endParaRPr>
          </a:p>
          <a:p>
            <a:pPr algn="l"/>
            <a:endParaRPr lang="en-US">
              <a:solidFill>
                <a:srgbClr val="363737"/>
              </a:solidFill>
              <a:highlight>
                <a:srgbClr val="FFFFFF"/>
              </a:highlight>
              <a:latin typeface="Spectral"/>
            </a:endParaRPr>
          </a:p>
        </p:txBody>
      </p:sp>
      <p:sp>
        <p:nvSpPr>
          <p:cNvPr id="11" name="Rectangle 10">
            <a:extLst>
              <a:ext uri="{FF2B5EF4-FFF2-40B4-BE49-F238E27FC236}">
                <a16:creationId xmlns:a16="http://schemas.microsoft.com/office/drawing/2014/main" id="{7A334032-1BCE-48B6-52C2-1C9F7D1A65C7}"/>
              </a:ext>
            </a:extLst>
          </p:cNvPr>
          <p:cNvSpPr/>
          <p:nvPr/>
        </p:nvSpPr>
        <p:spPr>
          <a:xfrm>
            <a:off x="10163444" y="365126"/>
            <a:ext cx="51199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E5F1759-F0EF-C88C-B221-96B9A3075B4B}"/>
              </a:ext>
            </a:extLst>
          </p:cNvPr>
          <p:cNvSpPr/>
          <p:nvPr/>
        </p:nvSpPr>
        <p:spPr>
          <a:xfrm>
            <a:off x="10352007" y="5398576"/>
            <a:ext cx="83518" cy="91143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B9D3CD98-95FD-A5F7-8906-84F68844A52D}"/>
              </a:ext>
            </a:extLst>
          </p:cNvPr>
          <p:cNvSpPr/>
          <p:nvPr/>
        </p:nvSpPr>
        <p:spPr>
          <a:xfrm>
            <a:off x="9008867" y="356616"/>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7EDCD5F-2507-8A72-2A8B-2EAF548A3CF2}"/>
              </a:ext>
            </a:extLst>
          </p:cNvPr>
          <p:cNvSpPr/>
          <p:nvPr/>
        </p:nvSpPr>
        <p:spPr>
          <a:xfrm>
            <a:off x="7546200" y="356775"/>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9F4AC27-EB8F-9608-0ED7-C13F4C70EF58}"/>
              </a:ext>
            </a:extLst>
          </p:cNvPr>
          <p:cNvSpPr/>
          <p:nvPr/>
        </p:nvSpPr>
        <p:spPr>
          <a:xfrm>
            <a:off x="8266899" y="356775"/>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5C0535D-A78F-074C-0CE2-FCE1EF4E74E7}"/>
              </a:ext>
            </a:extLst>
          </p:cNvPr>
          <p:cNvSpPr/>
          <p:nvPr/>
        </p:nvSpPr>
        <p:spPr>
          <a:xfrm>
            <a:off x="9735595" y="356616"/>
            <a:ext cx="280300" cy="160316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9C655B3-8DB7-80C4-D08A-5A3E6B6A1408}"/>
              </a:ext>
            </a:extLst>
          </p:cNvPr>
          <p:cNvSpPr txBox="1"/>
          <p:nvPr/>
        </p:nvSpPr>
        <p:spPr>
          <a:xfrm>
            <a:off x="2852092" y="152740"/>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sp>
        <p:nvSpPr>
          <p:cNvPr id="15" name="TextBox 14">
            <a:extLst>
              <a:ext uri="{FF2B5EF4-FFF2-40B4-BE49-F238E27FC236}">
                <a16:creationId xmlns:a16="http://schemas.microsoft.com/office/drawing/2014/main" id="{43EE26A7-A039-3C63-044C-86086B9C4334}"/>
              </a:ext>
            </a:extLst>
          </p:cNvPr>
          <p:cNvSpPr txBox="1"/>
          <p:nvPr/>
        </p:nvSpPr>
        <p:spPr>
          <a:xfrm>
            <a:off x="10174537" y="1994519"/>
            <a:ext cx="1284506" cy="646331"/>
          </a:xfrm>
          <a:prstGeom prst="rect">
            <a:avLst/>
          </a:prstGeom>
          <a:solidFill>
            <a:schemeClr val="bg1"/>
          </a:solidFill>
        </p:spPr>
        <p:txBody>
          <a:bodyPr wrap="square" rtlCol="0">
            <a:spAutoFit/>
          </a:bodyPr>
          <a:lstStyle/>
          <a:p>
            <a:r>
              <a:rPr lang="en-US" b="1">
                <a:solidFill>
                  <a:schemeClr val="accent6"/>
                </a:solidFill>
              </a:rPr>
              <a:t>Left ERIC</a:t>
            </a:r>
            <a:br>
              <a:rPr lang="en-US" b="1">
                <a:solidFill>
                  <a:schemeClr val="accent6"/>
                </a:solidFill>
              </a:rPr>
            </a:br>
            <a:r>
              <a:rPr lang="en-US" b="1">
                <a:solidFill>
                  <a:schemeClr val="accent6"/>
                </a:solidFill>
              </a:rPr>
              <a:t>Mar. 2023</a:t>
            </a:r>
          </a:p>
        </p:txBody>
      </p:sp>
      <p:cxnSp>
        <p:nvCxnSpPr>
          <p:cNvPr id="18" name="Straight Arrow Connector 17">
            <a:extLst>
              <a:ext uri="{FF2B5EF4-FFF2-40B4-BE49-F238E27FC236}">
                <a16:creationId xmlns:a16="http://schemas.microsoft.com/office/drawing/2014/main" id="{C30791E2-3752-E594-16E0-9166C7768B54}"/>
              </a:ext>
            </a:extLst>
          </p:cNvPr>
          <p:cNvCxnSpPr>
            <a:cxnSpLocks/>
          </p:cNvCxnSpPr>
          <p:nvPr/>
        </p:nvCxnSpPr>
        <p:spPr>
          <a:xfrm flipV="1">
            <a:off x="10135736" y="2007433"/>
            <a:ext cx="0" cy="493312"/>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94CE309B-6571-6A36-B5B3-70DCF14AEAF8}"/>
              </a:ext>
            </a:extLst>
          </p:cNvPr>
          <p:cNvPicPr>
            <a:picLocks noChangeAspect="1"/>
          </p:cNvPicPr>
          <p:nvPr/>
        </p:nvPicPr>
        <p:blipFill>
          <a:blip r:embed="rId4"/>
          <a:stretch>
            <a:fillRect/>
          </a:stretch>
        </p:blipFill>
        <p:spPr>
          <a:xfrm>
            <a:off x="1018894" y="1789255"/>
            <a:ext cx="2888087" cy="4916005"/>
          </a:xfrm>
          <a:prstGeom prst="rect">
            <a:avLst/>
          </a:prstGeom>
        </p:spPr>
      </p:pic>
      <p:cxnSp>
        <p:nvCxnSpPr>
          <p:cNvPr id="14" name="Straight Arrow Connector 13">
            <a:extLst>
              <a:ext uri="{FF2B5EF4-FFF2-40B4-BE49-F238E27FC236}">
                <a16:creationId xmlns:a16="http://schemas.microsoft.com/office/drawing/2014/main" id="{4AC8FD87-8FC3-9240-0960-4B6C13CEF2DB}"/>
              </a:ext>
            </a:extLst>
          </p:cNvPr>
          <p:cNvCxnSpPr>
            <a:cxnSpLocks/>
          </p:cNvCxnSpPr>
          <p:nvPr/>
        </p:nvCxnSpPr>
        <p:spPr>
          <a:xfrm flipH="1">
            <a:off x="10393766" y="5033451"/>
            <a:ext cx="343578" cy="335326"/>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29064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469BF89-C787-1BA6-2DD3-EA5C053446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Montana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38</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031325"/>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are Montana’s weekly HAVV transactions climbing in 2024?</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Why did 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greatly increase in early 2023 after being fairly stable from 2014 through 2022?  And now is declining?</a:t>
            </a:r>
          </a:p>
        </p:txBody>
      </p:sp>
      <p:sp>
        <p:nvSpPr>
          <p:cNvPr id="11" name="Rectangle 10">
            <a:extLst>
              <a:ext uri="{FF2B5EF4-FFF2-40B4-BE49-F238E27FC236}">
                <a16:creationId xmlns:a16="http://schemas.microsoft.com/office/drawing/2014/main" id="{A4A4AFBA-AD12-6427-F818-B6DBEB26DABD}"/>
              </a:ext>
            </a:extLst>
          </p:cNvPr>
          <p:cNvSpPr/>
          <p:nvPr/>
        </p:nvSpPr>
        <p:spPr>
          <a:xfrm>
            <a:off x="10479880" y="356616"/>
            <a:ext cx="21431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41802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Nebraska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39</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477328"/>
          </a:xfrm>
          <a:prstGeom prst="rect">
            <a:avLst/>
          </a:prstGeom>
          <a:noFill/>
        </p:spPr>
        <p:txBody>
          <a:bodyPr wrap="square" rtlCol="0">
            <a:spAutoFit/>
          </a:bodyPr>
          <a:lstStyle/>
          <a:p>
            <a:pPr algn="l"/>
            <a:r>
              <a:rPr lang="en-US" b="0" i="0">
                <a:solidFill>
                  <a:srgbClr val="FF0000"/>
                </a:solidFill>
                <a:effectLst/>
                <a:highlight>
                  <a:srgbClr val="FFFFFF"/>
                </a:highlight>
                <a:latin typeface="Spectral"/>
              </a:rPr>
              <a:t>Nonmatching rate </a:t>
            </a:r>
            <a:r>
              <a:rPr lang="en-US" b="0" i="0">
                <a:solidFill>
                  <a:srgbClr val="363737"/>
                </a:solidFill>
                <a:effectLst/>
                <a:highlight>
                  <a:srgbClr val="FFFFFF"/>
                </a:highlight>
                <a:latin typeface="Spectral"/>
              </a:rPr>
              <a:t>has spiked over 50% three times this year.</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Percent </a:t>
            </a:r>
            <a:r>
              <a:rPr lang="en-US" b="1" i="0">
                <a:solidFill>
                  <a:srgbClr val="363737"/>
                </a:solidFill>
                <a:effectLst/>
                <a:highlight>
                  <a:srgbClr val="FFFFFF"/>
                </a:highlight>
                <a:latin typeface="Spectral"/>
              </a:rPr>
              <a:t>deceased rate </a:t>
            </a:r>
            <a:r>
              <a:rPr lang="en-US" b="0" i="0">
                <a:solidFill>
                  <a:srgbClr val="363737"/>
                </a:solidFill>
                <a:effectLst/>
                <a:highlight>
                  <a:srgbClr val="FFFFFF"/>
                </a:highlight>
                <a:latin typeface="Spectral"/>
              </a:rPr>
              <a:t>over 21% in week ending June 15, 2024</a:t>
            </a:r>
            <a:endParaRPr lang="en-US"/>
          </a:p>
        </p:txBody>
      </p:sp>
      <p:pic>
        <p:nvPicPr>
          <p:cNvPr id="7" name="Picture 6">
            <a:extLst>
              <a:ext uri="{FF2B5EF4-FFF2-40B4-BE49-F238E27FC236}">
                <a16:creationId xmlns:a16="http://schemas.microsoft.com/office/drawing/2014/main" id="{5497C407-B874-DA56-F8D6-E200E694FF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1"/>
            <a:ext cx="5052070" cy="6537973"/>
          </a:xfrm>
          <a:prstGeom prst="rect">
            <a:avLst/>
          </a:prstGeom>
        </p:spPr>
      </p:pic>
      <p:sp>
        <p:nvSpPr>
          <p:cNvPr id="8" name="Rectangle 7">
            <a:extLst>
              <a:ext uri="{FF2B5EF4-FFF2-40B4-BE49-F238E27FC236}">
                <a16:creationId xmlns:a16="http://schemas.microsoft.com/office/drawing/2014/main" id="{C98648DF-9F04-C9A2-98BD-3D5BFCAE1342}"/>
              </a:ext>
            </a:extLst>
          </p:cNvPr>
          <p:cNvSpPr/>
          <p:nvPr/>
        </p:nvSpPr>
        <p:spPr>
          <a:xfrm>
            <a:off x="10354130" y="2521715"/>
            <a:ext cx="282874"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E08857E-E3F5-6017-A49C-694C64892890}"/>
              </a:ext>
            </a:extLst>
          </p:cNvPr>
          <p:cNvSpPr/>
          <p:nvPr/>
        </p:nvSpPr>
        <p:spPr>
          <a:xfrm>
            <a:off x="10487188" y="4643215"/>
            <a:ext cx="1498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7B9285F-EC9C-8A59-DAEB-559F07682109}"/>
              </a:ext>
            </a:extLst>
          </p:cNvPr>
          <p:cNvSpPr txBox="1"/>
          <p:nvPr/>
        </p:nvSpPr>
        <p:spPr>
          <a:xfrm>
            <a:off x="7996479" y="4689067"/>
            <a:ext cx="1055097" cy="646331"/>
          </a:xfrm>
          <a:prstGeom prst="rect">
            <a:avLst/>
          </a:prstGeom>
          <a:noFill/>
        </p:spPr>
        <p:txBody>
          <a:bodyPr wrap="none" rtlCol="0">
            <a:spAutoFit/>
          </a:bodyPr>
          <a:lstStyle/>
          <a:p>
            <a:r>
              <a:rPr lang="en-US"/>
              <a:t>Small “n”</a:t>
            </a:r>
            <a:br>
              <a:rPr lang="en-US"/>
            </a:br>
            <a:r>
              <a:rPr lang="en-US"/>
              <a:t>2 out 2</a:t>
            </a:r>
          </a:p>
        </p:txBody>
      </p:sp>
      <p:pic>
        <p:nvPicPr>
          <p:cNvPr id="12" name="Picture 11">
            <a:extLst>
              <a:ext uri="{FF2B5EF4-FFF2-40B4-BE49-F238E27FC236}">
                <a16:creationId xmlns:a16="http://schemas.microsoft.com/office/drawing/2014/main" id="{7C869338-A8CA-CA5D-0D1F-014587971720}"/>
              </a:ext>
            </a:extLst>
          </p:cNvPr>
          <p:cNvPicPr>
            <a:picLocks noChangeAspect="1"/>
          </p:cNvPicPr>
          <p:nvPr/>
        </p:nvPicPr>
        <p:blipFill>
          <a:blip r:embed="rId4"/>
          <a:stretch>
            <a:fillRect/>
          </a:stretch>
        </p:blipFill>
        <p:spPr>
          <a:xfrm>
            <a:off x="511482" y="3125926"/>
            <a:ext cx="4281974" cy="1791370"/>
          </a:xfrm>
          <a:prstGeom prst="rect">
            <a:avLst/>
          </a:prstGeom>
        </p:spPr>
      </p:pic>
      <p:sp>
        <p:nvSpPr>
          <p:cNvPr id="13" name="Rectangle 12">
            <a:extLst>
              <a:ext uri="{FF2B5EF4-FFF2-40B4-BE49-F238E27FC236}">
                <a16:creationId xmlns:a16="http://schemas.microsoft.com/office/drawing/2014/main" id="{C19D7DD8-C0B8-C563-CBAB-3650721E9E94}"/>
              </a:ext>
            </a:extLst>
          </p:cNvPr>
          <p:cNvSpPr/>
          <p:nvPr/>
        </p:nvSpPr>
        <p:spPr>
          <a:xfrm>
            <a:off x="511483" y="3510758"/>
            <a:ext cx="3389006" cy="785744"/>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D744EE-1AC0-3ECC-C665-854A4E146D9E}"/>
              </a:ext>
            </a:extLst>
          </p:cNvPr>
          <p:cNvSpPr/>
          <p:nvPr/>
        </p:nvSpPr>
        <p:spPr>
          <a:xfrm>
            <a:off x="511481" y="4429125"/>
            <a:ext cx="3369469" cy="48817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56E8F1B1-8CEA-1DFC-DDF7-690B6E546333}"/>
              </a:ext>
            </a:extLst>
          </p:cNvPr>
          <p:cNvPicPr>
            <a:picLocks noChangeAspect="1"/>
          </p:cNvPicPr>
          <p:nvPr/>
        </p:nvPicPr>
        <p:blipFill>
          <a:blip r:embed="rId5"/>
          <a:stretch>
            <a:fillRect/>
          </a:stretch>
        </p:blipFill>
        <p:spPr>
          <a:xfrm>
            <a:off x="511482" y="5195189"/>
            <a:ext cx="4449443" cy="1420649"/>
          </a:xfrm>
          <a:prstGeom prst="rect">
            <a:avLst/>
          </a:prstGeom>
        </p:spPr>
      </p:pic>
      <p:sp>
        <p:nvSpPr>
          <p:cNvPr id="17" name="Rectangle 16">
            <a:extLst>
              <a:ext uri="{FF2B5EF4-FFF2-40B4-BE49-F238E27FC236}">
                <a16:creationId xmlns:a16="http://schemas.microsoft.com/office/drawing/2014/main" id="{C4C52DD0-14BA-F945-979F-73FEB0025D3F}"/>
              </a:ext>
            </a:extLst>
          </p:cNvPr>
          <p:cNvSpPr/>
          <p:nvPr/>
        </p:nvSpPr>
        <p:spPr>
          <a:xfrm>
            <a:off x="531020" y="5581363"/>
            <a:ext cx="4429905" cy="1049064"/>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892AD9D-366E-6EC4-0C67-2C1C2EF0AC9B}"/>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80358EF-040F-2F5F-3644-134F0BB9A31D}"/>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4635D52-BD02-9C2E-B0D9-20841418A245}"/>
              </a:ext>
            </a:extLst>
          </p:cNvPr>
          <p:cNvSpPr/>
          <p:nvPr/>
        </p:nvSpPr>
        <p:spPr>
          <a:xfrm>
            <a:off x="745476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710BD73-C857-84DD-313C-C12B4AF62D2D}"/>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DCB89C1-61F6-D9DF-B5FE-1C39E52A832E}"/>
              </a:ext>
            </a:extLst>
          </p:cNvPr>
          <p:cNvSpPr/>
          <p:nvPr/>
        </p:nvSpPr>
        <p:spPr>
          <a:xfrm>
            <a:off x="9699108"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7056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AA0CC-E7D2-6987-E42C-247BFB5CF0D9}"/>
              </a:ext>
            </a:extLst>
          </p:cNvPr>
          <p:cNvSpPr>
            <a:spLocks noGrp="1"/>
          </p:cNvSpPr>
          <p:nvPr>
            <p:ph type="title"/>
          </p:nvPr>
        </p:nvSpPr>
        <p:spPr/>
        <p:txBody>
          <a:bodyPr/>
          <a:lstStyle/>
          <a:p>
            <a:r>
              <a:rPr lang="en-US" b="1">
                <a:solidFill>
                  <a:srgbClr val="0070C0"/>
                </a:solidFill>
              </a:rPr>
              <a:t>Research Questions</a:t>
            </a:r>
          </a:p>
        </p:txBody>
      </p:sp>
      <p:sp>
        <p:nvSpPr>
          <p:cNvPr id="3" name="Content Placeholder 2">
            <a:extLst>
              <a:ext uri="{FF2B5EF4-FFF2-40B4-BE49-F238E27FC236}">
                <a16:creationId xmlns:a16="http://schemas.microsoft.com/office/drawing/2014/main" id="{FC492690-D344-0C82-7982-10FFD4056F3F}"/>
              </a:ext>
            </a:extLst>
          </p:cNvPr>
          <p:cNvSpPr>
            <a:spLocks noGrp="1"/>
          </p:cNvSpPr>
          <p:nvPr>
            <p:ph idx="1"/>
          </p:nvPr>
        </p:nvSpPr>
        <p:spPr>
          <a:xfrm>
            <a:off x="838200" y="1385787"/>
            <a:ext cx="11176322" cy="4351338"/>
          </a:xfrm>
        </p:spPr>
        <p:txBody>
          <a:bodyPr/>
          <a:lstStyle/>
          <a:p>
            <a:r>
              <a:rPr lang="en-US"/>
              <a:t>Are high HAVV nonmatching rates or high matching deceased rates</a:t>
            </a:r>
            <a:br>
              <a:rPr lang="en-US"/>
            </a:br>
            <a:r>
              <a:rPr lang="en-US"/>
              <a:t>part of election shenanigans?  </a:t>
            </a:r>
          </a:p>
          <a:p>
            <a:r>
              <a:rPr lang="en-US"/>
              <a:t>Are such high rates indictive of attempts to register non-citizens to vote?</a:t>
            </a:r>
          </a:p>
          <a:p>
            <a:r>
              <a:rPr lang="en-US"/>
              <a:t>What explains wide HAVV differences among all the states?</a:t>
            </a:r>
          </a:p>
          <a:p>
            <a:r>
              <a:rPr lang="en-US"/>
              <a:t>When data suggest unusally high HAVV nonmatch rates or high matching deceased rates in a state at a particular time, how can anyone explore the cause at a specific site?</a:t>
            </a:r>
          </a:p>
          <a:p>
            <a:r>
              <a:rPr lang="en-US"/>
              <a:t>Why is there no feedback loop to address problems through Social Security Administration or the states?</a:t>
            </a:r>
          </a:p>
        </p:txBody>
      </p:sp>
      <p:sp>
        <p:nvSpPr>
          <p:cNvPr id="4" name="Slide Number Placeholder 3">
            <a:extLst>
              <a:ext uri="{FF2B5EF4-FFF2-40B4-BE49-F238E27FC236}">
                <a16:creationId xmlns:a16="http://schemas.microsoft.com/office/drawing/2014/main" id="{4CB63646-99F0-247F-714F-21583A641A96}"/>
              </a:ext>
            </a:extLst>
          </p:cNvPr>
          <p:cNvSpPr>
            <a:spLocks noGrp="1"/>
          </p:cNvSpPr>
          <p:nvPr>
            <p:ph type="sldNum" sz="quarter" idx="12"/>
          </p:nvPr>
        </p:nvSpPr>
        <p:spPr/>
        <p:txBody>
          <a:bodyPr/>
          <a:lstStyle/>
          <a:p>
            <a:fld id="{DE006E5C-12E9-419C-94E8-3FE945C12AF0}" type="slidenum">
              <a:rPr lang="en-US" smtClean="0"/>
              <a:t>4</a:t>
            </a:fld>
            <a:endParaRPr lang="en-US"/>
          </a:p>
        </p:txBody>
      </p:sp>
    </p:spTree>
    <p:extLst>
      <p:ext uri="{BB962C8B-B14F-4D97-AF65-F5344CB8AC3E}">
        <p14:creationId xmlns:p14="http://schemas.microsoft.com/office/powerpoint/2010/main" val="4018312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61E6EE9-DE08-085A-F3A9-5C2F74C483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Nevada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40</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46697" y="1255756"/>
            <a:ext cx="5638376" cy="2585323"/>
          </a:xfrm>
          <a:prstGeom prst="rect">
            <a:avLst/>
          </a:prstGeom>
          <a:noFill/>
        </p:spPr>
        <p:txBody>
          <a:bodyPr wrap="square" rtlCol="0">
            <a:spAutoFit/>
          </a:bodyPr>
          <a:lstStyle/>
          <a:p>
            <a:pPr algn="l"/>
            <a:r>
              <a:rPr lang="en-US">
                <a:solidFill>
                  <a:srgbClr val="363737"/>
                </a:solidFill>
                <a:highlight>
                  <a:srgbClr val="FFFFFF"/>
                </a:highlight>
                <a:latin typeface="Spectral"/>
              </a:rPr>
              <a:t>The HAVV </a:t>
            </a:r>
            <a:r>
              <a:rPr lang="en-US">
                <a:solidFill>
                  <a:srgbClr val="FF0000"/>
                </a:solidFill>
                <a:highlight>
                  <a:srgbClr val="FFFFFF"/>
                </a:highlight>
                <a:latin typeface="Spectral"/>
              </a:rPr>
              <a:t>nonmatching rate </a:t>
            </a:r>
            <a:r>
              <a:rPr lang="en-US">
                <a:solidFill>
                  <a:srgbClr val="363737"/>
                </a:solidFill>
                <a:highlight>
                  <a:srgbClr val="FFFFFF"/>
                </a:highlight>
                <a:latin typeface="Spectral"/>
              </a:rPr>
              <a:t>has been </a:t>
            </a:r>
          </a:p>
          <a:p>
            <a:pPr algn="l"/>
            <a:r>
              <a:rPr lang="en-US">
                <a:solidFill>
                  <a:srgbClr val="363737"/>
                </a:solidFill>
                <a:highlight>
                  <a:srgbClr val="FFFFFF"/>
                </a:highlight>
                <a:latin typeface="Spectral"/>
              </a:rPr>
              <a:t>consistently above 50% since 2014. </a:t>
            </a:r>
          </a:p>
          <a:p>
            <a:pPr algn="l"/>
            <a:endParaRPr lang="en-US">
              <a:solidFill>
                <a:srgbClr val="363737"/>
              </a:solidFill>
              <a:highlight>
                <a:srgbClr val="FFFFFF"/>
              </a:highlight>
              <a:latin typeface="Spectral"/>
            </a:endParaRPr>
          </a:p>
          <a:p>
            <a:pPr algn="l"/>
            <a:r>
              <a:rPr lang="en-US">
                <a:solidFill>
                  <a:srgbClr val="363737"/>
                </a:solidFill>
                <a:highlight>
                  <a:srgbClr val="FFFFFF"/>
                </a:highlight>
                <a:latin typeface="Spectral"/>
              </a:rPr>
              <a:t>In the week ending July 13, 2024 there </a:t>
            </a:r>
            <a:br>
              <a:rPr lang="en-US">
                <a:solidFill>
                  <a:srgbClr val="363737"/>
                </a:solidFill>
                <a:highlight>
                  <a:srgbClr val="FFFFFF"/>
                </a:highlight>
                <a:latin typeface="Spectral"/>
              </a:rPr>
            </a:br>
            <a:r>
              <a:rPr lang="en-US">
                <a:solidFill>
                  <a:srgbClr val="363737"/>
                </a:solidFill>
                <a:highlight>
                  <a:srgbClr val="FFFFFF"/>
                </a:highlight>
                <a:latin typeface="Spectral"/>
              </a:rPr>
              <a:t>were </a:t>
            </a:r>
            <a:r>
              <a:rPr lang="en-US">
                <a:solidFill>
                  <a:srgbClr val="0070C0"/>
                </a:solidFill>
                <a:highlight>
                  <a:srgbClr val="FFFFFF"/>
                </a:highlight>
                <a:latin typeface="Spectral"/>
              </a:rPr>
              <a:t>37,181 transactions,</a:t>
            </a:r>
            <a:r>
              <a:rPr lang="en-US">
                <a:solidFill>
                  <a:srgbClr val="363737"/>
                </a:solidFill>
                <a:highlight>
                  <a:srgbClr val="FFFFFF"/>
                </a:highlight>
                <a:latin typeface="Spectral"/>
              </a:rPr>
              <a:t> </a:t>
            </a:r>
            <a:br>
              <a:rPr lang="en-US">
                <a:solidFill>
                  <a:srgbClr val="363737"/>
                </a:solidFill>
                <a:highlight>
                  <a:srgbClr val="FFFFFF"/>
                </a:highlight>
                <a:latin typeface="Spectral"/>
              </a:rPr>
            </a:br>
            <a:r>
              <a:rPr lang="en-US">
                <a:solidFill>
                  <a:srgbClr val="FF0000"/>
                </a:solidFill>
                <a:highlight>
                  <a:srgbClr val="FFFFFF"/>
                </a:highlight>
                <a:latin typeface="Spectral"/>
              </a:rPr>
              <a:t>36,600 nonmatches</a:t>
            </a:r>
            <a:r>
              <a:rPr lang="en-US">
                <a:solidFill>
                  <a:srgbClr val="363737"/>
                </a:solidFill>
                <a:highlight>
                  <a:srgbClr val="FFFFFF"/>
                </a:highlight>
                <a:latin typeface="Spectral"/>
              </a:rPr>
              <a:t> (98.4%), and </a:t>
            </a:r>
            <a:br>
              <a:rPr lang="en-US">
                <a:solidFill>
                  <a:srgbClr val="363737"/>
                </a:solidFill>
                <a:highlight>
                  <a:srgbClr val="FFFFFF"/>
                </a:highlight>
                <a:latin typeface="Spectral"/>
              </a:rPr>
            </a:br>
            <a:r>
              <a:rPr lang="en-US">
                <a:solidFill>
                  <a:srgbClr val="363737"/>
                </a:solidFill>
                <a:highlight>
                  <a:srgbClr val="FFFFFF"/>
                </a:highlight>
                <a:latin typeface="Spectral"/>
              </a:rPr>
              <a:t>23 of </a:t>
            </a:r>
            <a:r>
              <a:rPr lang="en-US" b="1">
                <a:solidFill>
                  <a:srgbClr val="363737"/>
                </a:solidFill>
                <a:highlight>
                  <a:srgbClr val="FFFFFF"/>
                </a:highlight>
                <a:latin typeface="Spectral"/>
              </a:rPr>
              <a:t>551 matches were deceased </a:t>
            </a:r>
            <a:r>
              <a:rPr lang="en-US">
                <a:solidFill>
                  <a:srgbClr val="363737"/>
                </a:solidFill>
                <a:highlight>
                  <a:srgbClr val="FFFFFF"/>
                </a:highlight>
                <a:latin typeface="Spectral"/>
              </a:rPr>
              <a:t>(4%).</a:t>
            </a:r>
            <a:br>
              <a:rPr lang="en-US">
                <a:solidFill>
                  <a:srgbClr val="363737"/>
                </a:solidFill>
                <a:highlight>
                  <a:srgbClr val="FFFFFF"/>
                </a:highlight>
                <a:latin typeface="Spectral"/>
              </a:rPr>
            </a:br>
            <a:endParaRPr lang="en-US">
              <a:solidFill>
                <a:srgbClr val="363737"/>
              </a:solidFill>
              <a:highlight>
                <a:srgbClr val="FFFFFF"/>
              </a:highlight>
              <a:latin typeface="Spectral"/>
            </a:endParaRPr>
          </a:p>
          <a:p>
            <a:pPr algn="l"/>
            <a:endParaRPr lang="en-US">
              <a:solidFill>
                <a:srgbClr val="363737"/>
              </a:solidFill>
              <a:highlight>
                <a:srgbClr val="FFFFFF"/>
              </a:highlight>
              <a:latin typeface="Spectral"/>
            </a:endParaRPr>
          </a:p>
        </p:txBody>
      </p:sp>
      <p:sp>
        <p:nvSpPr>
          <p:cNvPr id="6" name="Rectangle 5">
            <a:extLst>
              <a:ext uri="{FF2B5EF4-FFF2-40B4-BE49-F238E27FC236}">
                <a16:creationId xmlns:a16="http://schemas.microsoft.com/office/drawing/2014/main" id="{4A0CCA42-F85C-B6D5-E1B8-6809514CDDE2}"/>
              </a:ext>
            </a:extLst>
          </p:cNvPr>
          <p:cNvSpPr/>
          <p:nvPr/>
        </p:nvSpPr>
        <p:spPr>
          <a:xfrm>
            <a:off x="6481764" y="2468720"/>
            <a:ext cx="4212430" cy="104939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CA30720-E0EB-2F94-E925-26027AEE7E4A}"/>
              </a:ext>
            </a:extLst>
          </p:cNvPr>
          <p:cNvSpPr/>
          <p:nvPr/>
        </p:nvSpPr>
        <p:spPr>
          <a:xfrm>
            <a:off x="10443273" y="365125"/>
            <a:ext cx="18339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1D4584C-5FAC-F82E-1FD9-29D4D449F3BC}"/>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0F59B1F-570B-58F9-1335-4DF16466D2F1}"/>
              </a:ext>
            </a:extLst>
          </p:cNvPr>
          <p:cNvSpPr/>
          <p:nvPr/>
        </p:nvSpPr>
        <p:spPr>
          <a:xfrm>
            <a:off x="90012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845D4EA-25E9-C98D-C643-17E2796055FB}"/>
              </a:ext>
            </a:extLst>
          </p:cNvPr>
          <p:cNvSpPr/>
          <p:nvPr/>
        </p:nvSpPr>
        <p:spPr>
          <a:xfrm>
            <a:off x="7546200"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82CB6F0-EFB9-D9F7-136E-84F412BCF1AC}"/>
              </a:ext>
            </a:extLst>
          </p:cNvPr>
          <p:cNvSpPr/>
          <p:nvPr/>
        </p:nvSpPr>
        <p:spPr>
          <a:xfrm>
            <a:off x="826689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D718177-2893-FF8D-15D2-7A390B1E04E9}"/>
              </a:ext>
            </a:extLst>
          </p:cNvPr>
          <p:cNvSpPr/>
          <p:nvPr/>
        </p:nvSpPr>
        <p:spPr>
          <a:xfrm>
            <a:off x="9179497" y="472271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CB982D4-B917-0802-445D-91E291D409AB}"/>
              </a:ext>
            </a:extLst>
          </p:cNvPr>
          <p:cNvSpPr/>
          <p:nvPr/>
        </p:nvSpPr>
        <p:spPr>
          <a:xfrm>
            <a:off x="9646920" y="365125"/>
            <a:ext cx="34269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5C29068-40F2-25D2-3A43-6B31290E8002}"/>
              </a:ext>
            </a:extLst>
          </p:cNvPr>
          <p:cNvSpPr txBox="1"/>
          <p:nvPr/>
        </p:nvSpPr>
        <p:spPr>
          <a:xfrm>
            <a:off x="2830897" y="165366"/>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pic>
        <p:nvPicPr>
          <p:cNvPr id="20" name="Picture 19">
            <a:extLst>
              <a:ext uri="{FF2B5EF4-FFF2-40B4-BE49-F238E27FC236}">
                <a16:creationId xmlns:a16="http://schemas.microsoft.com/office/drawing/2014/main" id="{9721F30A-1D99-2B1E-4DD5-3018C9EF43A6}"/>
              </a:ext>
            </a:extLst>
          </p:cNvPr>
          <p:cNvPicPr>
            <a:picLocks noChangeAspect="1"/>
          </p:cNvPicPr>
          <p:nvPr/>
        </p:nvPicPr>
        <p:blipFill>
          <a:blip r:embed="rId4"/>
          <a:stretch>
            <a:fillRect/>
          </a:stretch>
        </p:blipFill>
        <p:spPr>
          <a:xfrm>
            <a:off x="1054929" y="3206121"/>
            <a:ext cx="3927544" cy="3421454"/>
          </a:xfrm>
          <a:prstGeom prst="rect">
            <a:avLst/>
          </a:prstGeom>
        </p:spPr>
      </p:pic>
    </p:spTree>
    <p:extLst>
      <p:ext uri="{BB962C8B-B14F-4D97-AF65-F5344CB8AC3E}">
        <p14:creationId xmlns:p14="http://schemas.microsoft.com/office/powerpoint/2010/main" val="11935409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New Hampshire</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41</a:t>
            </a:fld>
            <a:endParaRPr lang="en-US"/>
          </a:p>
        </p:txBody>
      </p:sp>
      <p:pic>
        <p:nvPicPr>
          <p:cNvPr id="5" name="Picture 4">
            <a:extLst>
              <a:ext uri="{FF2B5EF4-FFF2-40B4-BE49-F238E27FC236}">
                <a16:creationId xmlns:a16="http://schemas.microsoft.com/office/drawing/2014/main" id="{80DFFB22-8F12-999A-9C84-EC3762505C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Tree>
    <p:extLst>
      <p:ext uri="{BB962C8B-B14F-4D97-AF65-F5344CB8AC3E}">
        <p14:creationId xmlns:p14="http://schemas.microsoft.com/office/powerpoint/2010/main" val="14348278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2359DD1-A782-028B-795D-BE24BD94A4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New Jersey</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42</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6933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Election year peak in 2020 election.</a:t>
            </a:r>
            <a:endParaRPr lang="en-US"/>
          </a:p>
        </p:txBody>
      </p:sp>
      <p:sp>
        <p:nvSpPr>
          <p:cNvPr id="6" name="Rectangle 5">
            <a:extLst>
              <a:ext uri="{FF2B5EF4-FFF2-40B4-BE49-F238E27FC236}">
                <a16:creationId xmlns:a16="http://schemas.microsoft.com/office/drawing/2014/main" id="{4B1C3AE6-88C8-A930-65A3-82A39EA6EC73}"/>
              </a:ext>
            </a:extLst>
          </p:cNvPr>
          <p:cNvSpPr/>
          <p:nvPr/>
        </p:nvSpPr>
        <p:spPr>
          <a:xfrm>
            <a:off x="88375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AD1086C-736E-0357-FC9C-91DE8713B49A}"/>
              </a:ext>
            </a:extLst>
          </p:cNvPr>
          <p:cNvSpPr/>
          <p:nvPr/>
        </p:nvSpPr>
        <p:spPr>
          <a:xfrm>
            <a:off x="73133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F04F18A-D235-E7D6-5C37-5D6DC7D2BB39}"/>
              </a:ext>
            </a:extLst>
          </p:cNvPr>
          <p:cNvSpPr/>
          <p:nvPr/>
        </p:nvSpPr>
        <p:spPr>
          <a:xfrm>
            <a:off x="655189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4B78A65-7479-AA81-405D-9C6C5838AEEB}"/>
              </a:ext>
            </a:extLst>
          </p:cNvPr>
          <p:cNvSpPr/>
          <p:nvPr/>
        </p:nvSpPr>
        <p:spPr>
          <a:xfrm>
            <a:off x="80830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2B2DF0-686F-1DD7-C005-55C07C7B3F88}"/>
              </a:ext>
            </a:extLst>
          </p:cNvPr>
          <p:cNvSpPr/>
          <p:nvPr/>
        </p:nvSpPr>
        <p:spPr>
          <a:xfrm>
            <a:off x="959960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80448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New Mexico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43</a:t>
            </a:fld>
            <a:endParaRPr lang="en-US"/>
          </a:p>
        </p:txBody>
      </p:sp>
      <p:sp>
        <p:nvSpPr>
          <p:cNvPr id="5" name="TextBox 4">
            <a:extLst>
              <a:ext uri="{FF2B5EF4-FFF2-40B4-BE49-F238E27FC236}">
                <a16:creationId xmlns:a16="http://schemas.microsoft.com/office/drawing/2014/main" id="{8FA055A1-C557-5068-CA92-C9C5B0D9B719}"/>
              </a:ext>
            </a:extLst>
          </p:cNvPr>
          <p:cNvSpPr txBox="1"/>
          <p:nvPr/>
        </p:nvSpPr>
        <p:spPr>
          <a:xfrm>
            <a:off x="914400" y="1371600"/>
            <a:ext cx="3764604" cy="36933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Not participating in HAVV</a:t>
            </a:r>
            <a:endParaRPr lang="en-US"/>
          </a:p>
        </p:txBody>
      </p:sp>
    </p:spTree>
    <p:extLst>
      <p:ext uri="{BB962C8B-B14F-4D97-AF65-F5344CB8AC3E}">
        <p14:creationId xmlns:p14="http://schemas.microsoft.com/office/powerpoint/2010/main" val="33620281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Kentucky</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44</a:t>
            </a:fld>
            <a:endParaRPr lang="en-US"/>
          </a:p>
        </p:txBody>
      </p:sp>
      <p:sp>
        <p:nvSpPr>
          <p:cNvPr id="5" name="TextBox 4">
            <a:extLst>
              <a:ext uri="{FF2B5EF4-FFF2-40B4-BE49-F238E27FC236}">
                <a16:creationId xmlns:a16="http://schemas.microsoft.com/office/drawing/2014/main" id="{8FA055A1-C557-5068-CA92-C9C5B0D9B719}"/>
              </a:ext>
            </a:extLst>
          </p:cNvPr>
          <p:cNvSpPr txBox="1"/>
          <p:nvPr/>
        </p:nvSpPr>
        <p:spPr>
          <a:xfrm>
            <a:off x="914400" y="1371600"/>
            <a:ext cx="3764604" cy="36933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Not participating in HAVV</a:t>
            </a:r>
            <a:endParaRPr lang="en-US"/>
          </a:p>
        </p:txBody>
      </p:sp>
    </p:spTree>
    <p:extLst>
      <p:ext uri="{BB962C8B-B14F-4D97-AF65-F5344CB8AC3E}">
        <p14:creationId xmlns:p14="http://schemas.microsoft.com/office/powerpoint/2010/main" val="9974560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404CD2E-EC7F-B702-C48B-EE4DED377E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New York</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2031325"/>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does New York's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spike periodically over 90% and is still 40+% most of the time?</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New York's </a:t>
            </a:r>
            <a:r>
              <a:rPr lang="en-US" b="1" i="0">
                <a:solidFill>
                  <a:srgbClr val="363737"/>
                </a:solidFill>
                <a:effectLst/>
                <a:highlight>
                  <a:srgbClr val="FFFFFF"/>
                </a:highlight>
                <a:latin typeface="Spectral"/>
              </a:rPr>
              <a:t>match death rate</a:t>
            </a:r>
            <a:r>
              <a:rPr lang="en-US" b="0" i="0">
                <a:solidFill>
                  <a:srgbClr val="363737"/>
                </a:solidFill>
                <a:effectLst/>
                <a:highlight>
                  <a:srgbClr val="FFFFFF"/>
                </a:highlight>
                <a:latin typeface="Spectral"/>
              </a:rPr>
              <a:t> is much lower than many other states.</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sp>
        <p:nvSpPr>
          <p:cNvPr id="8" name="Rectangle 7">
            <a:extLst>
              <a:ext uri="{FF2B5EF4-FFF2-40B4-BE49-F238E27FC236}">
                <a16:creationId xmlns:a16="http://schemas.microsoft.com/office/drawing/2014/main" id="{BC12DD86-9895-B5FE-E097-19A366675374}"/>
              </a:ext>
            </a:extLst>
          </p:cNvPr>
          <p:cNvSpPr/>
          <p:nvPr/>
        </p:nvSpPr>
        <p:spPr>
          <a:xfrm>
            <a:off x="6535119" y="2521082"/>
            <a:ext cx="4091552" cy="115884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DA8AB62B-D629-7582-659B-BC09741F5CB1}"/>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5945C1C-32DC-D40F-142A-18DA6665CC57}"/>
              </a:ext>
            </a:extLst>
          </p:cNvPr>
          <p:cNvSpPr/>
          <p:nvPr/>
        </p:nvSpPr>
        <p:spPr>
          <a:xfrm>
            <a:off x="8891909" y="356616"/>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4C8935B-8E2F-CFC1-D0DF-EC94E2102AFD}"/>
              </a:ext>
            </a:extLst>
          </p:cNvPr>
          <p:cNvSpPr/>
          <p:nvPr/>
        </p:nvSpPr>
        <p:spPr>
          <a:xfrm>
            <a:off x="7406382" y="35677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050C758-A3EC-8176-50BF-7BBD92427506}"/>
              </a:ext>
            </a:extLst>
          </p:cNvPr>
          <p:cNvSpPr/>
          <p:nvPr/>
        </p:nvSpPr>
        <p:spPr>
          <a:xfrm>
            <a:off x="8142321" y="35677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8702B71-D50F-8117-DE30-634A2A7C1021}"/>
              </a:ext>
            </a:extLst>
          </p:cNvPr>
          <p:cNvSpPr/>
          <p:nvPr/>
        </p:nvSpPr>
        <p:spPr>
          <a:xfrm>
            <a:off x="6656794" y="36512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8481BD3-8AE0-453B-3607-F11B4DE04BA0}"/>
              </a:ext>
            </a:extLst>
          </p:cNvPr>
          <p:cNvSpPr/>
          <p:nvPr/>
        </p:nvSpPr>
        <p:spPr>
          <a:xfrm>
            <a:off x="9616440" y="365125"/>
            <a:ext cx="35661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91764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C2640C1-0A45-D506-5BC6-CA590B163F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North Carolina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46</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20032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What caused the </a:t>
            </a:r>
            <a:r>
              <a:rPr lang="en-US" b="0" i="0">
                <a:solidFill>
                  <a:srgbClr val="0070C0"/>
                </a:solidFill>
                <a:effectLst/>
                <a:highlight>
                  <a:srgbClr val="FFFFFF"/>
                </a:highlight>
                <a:latin typeface="Spectral"/>
              </a:rPr>
              <a:t>transaction spike </a:t>
            </a:r>
            <a:r>
              <a:rPr lang="en-US" b="0" i="0">
                <a:solidFill>
                  <a:srgbClr val="363737"/>
                </a:solidFill>
                <a:effectLst/>
                <a:highlight>
                  <a:srgbClr val="FFFFFF"/>
                </a:highlight>
                <a:latin typeface="Spectral"/>
              </a:rPr>
              <a:t>in April – after the presidential primary?  Why is the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trending higher since 2021?</a:t>
            </a:r>
            <a:endParaRPr lang="en-US"/>
          </a:p>
        </p:txBody>
      </p:sp>
      <p:sp>
        <p:nvSpPr>
          <p:cNvPr id="7" name="Rectangle 6">
            <a:extLst>
              <a:ext uri="{FF2B5EF4-FFF2-40B4-BE49-F238E27FC236}">
                <a16:creationId xmlns:a16="http://schemas.microsoft.com/office/drawing/2014/main" id="{8B95C6D3-0058-040D-0E06-6817DAA4223D}"/>
              </a:ext>
            </a:extLst>
          </p:cNvPr>
          <p:cNvSpPr/>
          <p:nvPr/>
        </p:nvSpPr>
        <p:spPr>
          <a:xfrm>
            <a:off x="10443273" y="365760"/>
            <a:ext cx="10287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B97928A3-B7B1-9BF0-FFEB-C42C288B7229}"/>
              </a:ext>
            </a:extLst>
          </p:cNvPr>
          <p:cNvCxnSpPr>
            <a:cxnSpLocks/>
          </p:cNvCxnSpPr>
          <p:nvPr/>
        </p:nvCxnSpPr>
        <p:spPr>
          <a:xfrm flipV="1">
            <a:off x="9146328" y="2877015"/>
            <a:ext cx="1648052" cy="607838"/>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2A548053-8604-B0B7-F3CF-534824E517DE}"/>
              </a:ext>
            </a:extLst>
          </p:cNvPr>
          <p:cNvSpPr/>
          <p:nvPr/>
        </p:nvSpPr>
        <p:spPr>
          <a:xfrm>
            <a:off x="9001247"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832E1CC-BE6E-5211-7E02-9125A67943B4}"/>
              </a:ext>
            </a:extLst>
          </p:cNvPr>
          <p:cNvSpPr/>
          <p:nvPr/>
        </p:nvSpPr>
        <p:spPr>
          <a:xfrm>
            <a:off x="7538580"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307FB3F-75CD-FF68-F1B2-82D50F17701F}"/>
              </a:ext>
            </a:extLst>
          </p:cNvPr>
          <p:cNvSpPr/>
          <p:nvPr/>
        </p:nvSpPr>
        <p:spPr>
          <a:xfrm>
            <a:off x="8266899"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149625-6952-93DA-4AF0-28D70F6A8B97}"/>
              </a:ext>
            </a:extLst>
          </p:cNvPr>
          <p:cNvSpPr/>
          <p:nvPr/>
        </p:nvSpPr>
        <p:spPr>
          <a:xfrm>
            <a:off x="6824873"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408302F-D275-28F4-EAED-16B9192DB63E}"/>
              </a:ext>
            </a:extLst>
          </p:cNvPr>
          <p:cNvSpPr/>
          <p:nvPr/>
        </p:nvSpPr>
        <p:spPr>
          <a:xfrm>
            <a:off x="9725147"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E6688483-F7CD-78D9-C914-C5732ED74BA3}"/>
              </a:ext>
            </a:extLst>
          </p:cNvPr>
          <p:cNvPicPr>
            <a:picLocks noChangeAspect="1"/>
          </p:cNvPicPr>
          <p:nvPr/>
        </p:nvPicPr>
        <p:blipFill>
          <a:blip r:embed="rId4"/>
          <a:stretch>
            <a:fillRect/>
          </a:stretch>
        </p:blipFill>
        <p:spPr>
          <a:xfrm>
            <a:off x="984427" y="2533167"/>
            <a:ext cx="4326875" cy="4141966"/>
          </a:xfrm>
          <a:prstGeom prst="rect">
            <a:avLst/>
          </a:prstGeom>
        </p:spPr>
      </p:pic>
    </p:spTree>
    <p:extLst>
      <p:ext uri="{BB962C8B-B14F-4D97-AF65-F5344CB8AC3E}">
        <p14:creationId xmlns:p14="http://schemas.microsoft.com/office/powerpoint/2010/main" val="160140191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7627C0F-4966-9EEE-3F00-2A908E6485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pic>
        <p:nvPicPr>
          <p:cNvPr id="17" name="Picture 16">
            <a:extLst>
              <a:ext uri="{FF2B5EF4-FFF2-40B4-BE49-F238E27FC236}">
                <a16:creationId xmlns:a16="http://schemas.microsoft.com/office/drawing/2014/main" id="{2A207268-1B3A-6A91-EAE3-16B515E61E18}"/>
              </a:ext>
            </a:extLst>
          </p:cNvPr>
          <p:cNvPicPr>
            <a:picLocks noChangeAspect="1"/>
          </p:cNvPicPr>
          <p:nvPr/>
        </p:nvPicPr>
        <p:blipFill>
          <a:blip r:embed="rId4"/>
          <a:stretch>
            <a:fillRect/>
          </a:stretch>
        </p:blipFill>
        <p:spPr>
          <a:xfrm>
            <a:off x="1045967" y="2407599"/>
            <a:ext cx="2535433" cy="4355744"/>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a:xfrm>
            <a:off x="838200" y="28430"/>
            <a:ext cx="10515600" cy="1325563"/>
          </a:xfrm>
        </p:spPr>
        <p:txBody>
          <a:bodyPr/>
          <a:lstStyle/>
          <a:p>
            <a:r>
              <a:rPr lang="en-US" b="1">
                <a:solidFill>
                  <a:srgbClr val="0070C0"/>
                </a:solidFill>
              </a:rPr>
              <a:t>Ohio</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69790" y="930271"/>
            <a:ext cx="3764604" cy="1477328"/>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were </a:t>
            </a:r>
            <a:r>
              <a:rPr lang="en-US" b="0" i="0">
                <a:solidFill>
                  <a:srgbClr val="0070C0"/>
                </a:solidFill>
                <a:effectLst/>
                <a:highlight>
                  <a:srgbClr val="FFFFFF"/>
                </a:highlight>
                <a:latin typeface="Spectral"/>
              </a:rPr>
              <a:t>weekly transaction rates </a:t>
            </a:r>
            <a:r>
              <a:rPr lang="en-US" b="0" i="0">
                <a:solidFill>
                  <a:srgbClr val="363737"/>
                </a:solidFill>
                <a:effectLst/>
                <a:highlight>
                  <a:srgbClr val="FFFFFF"/>
                </a:highlight>
                <a:latin typeface="Spectral"/>
              </a:rPr>
              <a:t>so variable from 2014 to 2017?</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Since April 20 Ohio shows ~75% </a:t>
            </a:r>
            <a:r>
              <a:rPr lang="en-US" b="0" i="0">
                <a:solidFill>
                  <a:srgbClr val="FF0000"/>
                </a:solidFill>
                <a:effectLst/>
                <a:highlight>
                  <a:srgbClr val="FFFFFF"/>
                </a:highlight>
                <a:latin typeface="Spectral"/>
              </a:rPr>
              <a:t>nonmatch rate </a:t>
            </a:r>
            <a:r>
              <a:rPr lang="en-US">
                <a:solidFill>
                  <a:srgbClr val="363737"/>
                </a:solidFill>
                <a:highlight>
                  <a:srgbClr val="FFFFFF"/>
                </a:highlight>
                <a:latin typeface="Spectral"/>
              </a:rPr>
              <a:t>in HAVV transactions</a:t>
            </a:r>
            <a:endParaRPr lang="en-US"/>
          </a:p>
        </p:txBody>
      </p:sp>
      <p:sp>
        <p:nvSpPr>
          <p:cNvPr id="6" name="Rectangle 5">
            <a:extLst>
              <a:ext uri="{FF2B5EF4-FFF2-40B4-BE49-F238E27FC236}">
                <a16:creationId xmlns:a16="http://schemas.microsoft.com/office/drawing/2014/main" id="{6B6924FE-2225-CAF7-096F-C42ADD149F11}"/>
              </a:ext>
            </a:extLst>
          </p:cNvPr>
          <p:cNvSpPr/>
          <p:nvPr/>
        </p:nvSpPr>
        <p:spPr>
          <a:xfrm>
            <a:off x="10467278" y="2552665"/>
            <a:ext cx="20072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455CE8D-CAE9-8DB2-15B9-A1BE444D1900}"/>
              </a:ext>
            </a:extLst>
          </p:cNvPr>
          <p:cNvSpPr/>
          <p:nvPr/>
        </p:nvSpPr>
        <p:spPr>
          <a:xfrm>
            <a:off x="6671160" y="365760"/>
            <a:ext cx="11144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A4C008B-06A2-361B-45CE-FA3E4EBA489A}"/>
              </a:ext>
            </a:extLst>
          </p:cNvPr>
          <p:cNvSpPr/>
          <p:nvPr/>
        </p:nvSpPr>
        <p:spPr>
          <a:xfrm>
            <a:off x="8986007"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1F2CAFD-1A62-EE18-6B30-384447332F02}"/>
              </a:ext>
            </a:extLst>
          </p:cNvPr>
          <p:cNvSpPr/>
          <p:nvPr/>
        </p:nvSpPr>
        <p:spPr>
          <a:xfrm>
            <a:off x="8236419"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D6C3798-B3C7-F269-0825-8AE27A6F3D92}"/>
              </a:ext>
            </a:extLst>
          </p:cNvPr>
          <p:cNvSpPr/>
          <p:nvPr/>
        </p:nvSpPr>
        <p:spPr>
          <a:xfrm>
            <a:off x="9717140" y="365760"/>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D826D33-6A1B-6695-2136-D3FA1377FDB9}"/>
              </a:ext>
            </a:extLst>
          </p:cNvPr>
          <p:cNvSpPr txBox="1"/>
          <p:nvPr/>
        </p:nvSpPr>
        <p:spPr>
          <a:xfrm>
            <a:off x="2852092" y="152740"/>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spTree>
    <p:extLst>
      <p:ext uri="{BB962C8B-B14F-4D97-AF65-F5344CB8AC3E}">
        <p14:creationId xmlns:p14="http://schemas.microsoft.com/office/powerpoint/2010/main" val="331622433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Oklahoma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48</a:t>
            </a:fld>
            <a:endParaRPr lang="en-US"/>
          </a:p>
        </p:txBody>
      </p:sp>
      <p:pic>
        <p:nvPicPr>
          <p:cNvPr id="5" name="Picture 4">
            <a:extLst>
              <a:ext uri="{FF2B5EF4-FFF2-40B4-BE49-F238E27FC236}">
                <a16:creationId xmlns:a16="http://schemas.microsoft.com/office/drawing/2014/main" id="{960E1C0E-85FA-5244-A5A5-399A2F4546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Tree>
    <p:extLst>
      <p:ext uri="{BB962C8B-B14F-4D97-AF65-F5344CB8AC3E}">
        <p14:creationId xmlns:p14="http://schemas.microsoft.com/office/powerpoint/2010/main" val="32299795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371EB52F-BE8C-9E0F-D766-8487C6C8BE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Oregon</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49</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13932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Oregon has a periodic spike in </a:t>
            </a:r>
            <a:r>
              <a:rPr lang="en-US" b="0"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before Nov. general elections. Why was the spike in 2022 so small compared to other years?</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It's curious that Oregon's </a:t>
            </a:r>
            <a:r>
              <a:rPr lang="en-US" b="0"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has been trending downward since about 2019, but the </a:t>
            </a:r>
            <a:r>
              <a:rPr lang="en-US" b="1" i="0">
                <a:solidFill>
                  <a:srgbClr val="363737"/>
                </a:solidFill>
                <a:effectLst/>
                <a:highlight>
                  <a:srgbClr val="FFFFFF"/>
                </a:highlight>
                <a:latin typeface="Spectral"/>
              </a:rPr>
              <a:t>match deceased rate</a:t>
            </a:r>
            <a:r>
              <a:rPr lang="en-US" b="0" i="0">
                <a:solidFill>
                  <a:srgbClr val="363737"/>
                </a:solidFill>
                <a:effectLst/>
                <a:highlight>
                  <a:srgbClr val="FFFFFF"/>
                </a:highlight>
                <a:latin typeface="Spectral"/>
              </a:rPr>
              <a:t>  has been trending upward during this same period, and sometimes is over 40%.!!</a:t>
            </a:r>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838200" y="5969655"/>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cxnSp>
        <p:nvCxnSpPr>
          <p:cNvPr id="8" name="Straight Connector 7">
            <a:extLst>
              <a:ext uri="{FF2B5EF4-FFF2-40B4-BE49-F238E27FC236}">
                <a16:creationId xmlns:a16="http://schemas.microsoft.com/office/drawing/2014/main" id="{6F243A59-8560-BC18-1F24-EE0D7BC39822}"/>
              </a:ext>
            </a:extLst>
          </p:cNvPr>
          <p:cNvCxnSpPr>
            <a:cxnSpLocks/>
          </p:cNvCxnSpPr>
          <p:nvPr/>
        </p:nvCxnSpPr>
        <p:spPr>
          <a:xfrm flipV="1">
            <a:off x="8384583" y="5461197"/>
            <a:ext cx="2366075" cy="514252"/>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4D2A577-2E2D-1381-4C1F-AD642C13DAE0}"/>
              </a:ext>
            </a:extLst>
          </p:cNvPr>
          <p:cNvCxnSpPr>
            <a:cxnSpLocks/>
          </p:cNvCxnSpPr>
          <p:nvPr/>
        </p:nvCxnSpPr>
        <p:spPr>
          <a:xfrm>
            <a:off x="8121112" y="3453393"/>
            <a:ext cx="2510726" cy="245098"/>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6ECCBEF0-2AFF-755F-BF51-3F7A8ECCFB3B}"/>
              </a:ext>
            </a:extLst>
          </p:cNvPr>
          <p:cNvSpPr/>
          <p:nvPr/>
        </p:nvSpPr>
        <p:spPr>
          <a:xfrm>
            <a:off x="9918915" y="4687458"/>
            <a:ext cx="67675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8CD27D3-0D67-41A1-A35D-451132FA1496}"/>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979EFD-E9E4-F5C2-51D9-B63B0878EC2B}"/>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3686070-8906-9A34-B08D-DBECEAB181D4}"/>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D4B16D1-35AE-C3CB-8038-01ACFC1783D9}"/>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E734DA3-2031-B1A2-A6FD-8DE519A842F2}"/>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7101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65F6EE4-39A0-F149-694C-F1350DB57E96}"/>
              </a:ext>
            </a:extLst>
          </p:cNvPr>
          <p:cNvSpPr>
            <a:spLocks noGrp="1"/>
          </p:cNvSpPr>
          <p:nvPr>
            <p:ph type="title"/>
          </p:nvPr>
        </p:nvSpPr>
        <p:spPr>
          <a:xfrm>
            <a:off x="838200" y="365125"/>
            <a:ext cx="10515600" cy="1325563"/>
          </a:xfrm>
        </p:spPr>
        <p:txBody>
          <a:bodyPr/>
          <a:lstStyle/>
          <a:p>
            <a:r>
              <a:rPr lang="en-US" b="1">
                <a:solidFill>
                  <a:srgbClr val="0070C0"/>
                </a:solidFill>
              </a:rPr>
              <a:t>Sample HAVV weekly sheet</a:t>
            </a:r>
            <a:br>
              <a:rPr lang="en-US" b="1">
                <a:solidFill>
                  <a:srgbClr val="0070C0"/>
                </a:solidFill>
              </a:rPr>
            </a:br>
            <a:r>
              <a:rPr lang="en-US" sz="2400" b="1">
                <a:solidFill>
                  <a:srgbClr val="0070C0"/>
                </a:solidFill>
              </a:rPr>
              <a:t>One of 721 sheets</a:t>
            </a:r>
          </a:p>
        </p:txBody>
      </p:sp>
      <p:pic>
        <p:nvPicPr>
          <p:cNvPr id="6" name="Picture 5">
            <a:extLst>
              <a:ext uri="{FF2B5EF4-FFF2-40B4-BE49-F238E27FC236}">
                <a16:creationId xmlns:a16="http://schemas.microsoft.com/office/drawing/2014/main" id="{2AF9D36D-EFC8-EF74-DC00-FFE7610788AA}"/>
              </a:ext>
            </a:extLst>
          </p:cNvPr>
          <p:cNvPicPr>
            <a:picLocks noChangeAspect="1"/>
          </p:cNvPicPr>
          <p:nvPr/>
        </p:nvPicPr>
        <p:blipFill>
          <a:blip r:embed="rId3"/>
          <a:stretch>
            <a:fillRect/>
          </a:stretch>
        </p:blipFill>
        <p:spPr>
          <a:xfrm>
            <a:off x="384908" y="1628775"/>
            <a:ext cx="10515600" cy="3600450"/>
          </a:xfrm>
          <a:prstGeom prst="rect">
            <a:avLst/>
          </a:prstGeom>
        </p:spPr>
      </p:pic>
      <p:sp>
        <p:nvSpPr>
          <p:cNvPr id="7" name="TextBox 6">
            <a:extLst>
              <a:ext uri="{FF2B5EF4-FFF2-40B4-BE49-F238E27FC236}">
                <a16:creationId xmlns:a16="http://schemas.microsoft.com/office/drawing/2014/main" id="{64B3A823-B929-79CC-8D12-CA975C66F654}"/>
              </a:ext>
            </a:extLst>
          </p:cNvPr>
          <p:cNvSpPr txBox="1"/>
          <p:nvPr/>
        </p:nvSpPr>
        <p:spPr>
          <a:xfrm>
            <a:off x="384908" y="5295633"/>
            <a:ext cx="463588" cy="369332"/>
          </a:xfrm>
          <a:prstGeom prst="rect">
            <a:avLst/>
          </a:prstGeom>
          <a:noFill/>
        </p:spPr>
        <p:txBody>
          <a:bodyPr wrap="none" rtlCol="0">
            <a:spAutoFit/>
          </a:bodyPr>
          <a:lstStyle/>
          <a:p>
            <a:r>
              <a:rPr lang="en-US"/>
              <a:t>. . .</a:t>
            </a:r>
          </a:p>
        </p:txBody>
      </p:sp>
      <p:pic>
        <p:nvPicPr>
          <p:cNvPr id="9" name="Picture 8">
            <a:extLst>
              <a:ext uri="{FF2B5EF4-FFF2-40B4-BE49-F238E27FC236}">
                <a16:creationId xmlns:a16="http://schemas.microsoft.com/office/drawing/2014/main" id="{E1FBE94D-3C8B-5CD8-496F-036234E84502}"/>
              </a:ext>
            </a:extLst>
          </p:cNvPr>
          <p:cNvPicPr>
            <a:picLocks noChangeAspect="1"/>
          </p:cNvPicPr>
          <p:nvPr/>
        </p:nvPicPr>
        <p:blipFill>
          <a:blip r:embed="rId4"/>
          <a:stretch>
            <a:fillRect/>
          </a:stretch>
        </p:blipFill>
        <p:spPr>
          <a:xfrm>
            <a:off x="384908" y="5816600"/>
            <a:ext cx="10591800" cy="676275"/>
          </a:xfrm>
          <a:prstGeom prst="rect">
            <a:avLst/>
          </a:prstGeom>
        </p:spPr>
      </p:pic>
      <p:sp>
        <p:nvSpPr>
          <p:cNvPr id="2" name="Slide Number Placeholder 1">
            <a:extLst>
              <a:ext uri="{FF2B5EF4-FFF2-40B4-BE49-F238E27FC236}">
                <a16:creationId xmlns:a16="http://schemas.microsoft.com/office/drawing/2014/main" id="{1E261803-0D05-6683-7A96-FBAE8E806899}"/>
              </a:ext>
            </a:extLst>
          </p:cNvPr>
          <p:cNvSpPr>
            <a:spLocks noGrp="1"/>
          </p:cNvSpPr>
          <p:nvPr>
            <p:ph type="sldNum" sz="quarter" idx="12"/>
          </p:nvPr>
        </p:nvSpPr>
        <p:spPr/>
        <p:txBody>
          <a:bodyPr/>
          <a:lstStyle/>
          <a:p>
            <a:fld id="{DE006E5C-12E9-419C-94E8-3FE945C12AF0}" type="slidenum">
              <a:rPr lang="en-US" smtClean="0"/>
              <a:t>5</a:t>
            </a:fld>
            <a:endParaRPr lang="en-US"/>
          </a:p>
        </p:txBody>
      </p:sp>
      <p:sp>
        <p:nvSpPr>
          <p:cNvPr id="11" name="Rectangle 10">
            <a:extLst>
              <a:ext uri="{FF2B5EF4-FFF2-40B4-BE49-F238E27FC236}">
                <a16:creationId xmlns:a16="http://schemas.microsoft.com/office/drawing/2014/main" id="{2FF5103C-2241-63A3-C12F-B1BCE1E4C6E6}"/>
              </a:ext>
            </a:extLst>
          </p:cNvPr>
          <p:cNvSpPr/>
          <p:nvPr/>
        </p:nvSpPr>
        <p:spPr>
          <a:xfrm>
            <a:off x="2489248" y="1845627"/>
            <a:ext cx="1267206"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D50AD04-9D6A-D1ED-87F9-C8AE44C52D04}"/>
              </a:ext>
            </a:extLst>
          </p:cNvPr>
          <p:cNvSpPr/>
          <p:nvPr/>
        </p:nvSpPr>
        <p:spPr>
          <a:xfrm>
            <a:off x="4998511" y="1837272"/>
            <a:ext cx="878760"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FCF39FE-3F13-3D6C-8FF4-1899A11B1366}"/>
              </a:ext>
            </a:extLst>
          </p:cNvPr>
          <p:cNvSpPr/>
          <p:nvPr/>
        </p:nvSpPr>
        <p:spPr>
          <a:xfrm>
            <a:off x="7315200" y="1845627"/>
            <a:ext cx="1000074"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0872911-13A7-C278-5A72-C3C758C7BE81}"/>
              </a:ext>
            </a:extLst>
          </p:cNvPr>
          <p:cNvSpPr/>
          <p:nvPr/>
        </p:nvSpPr>
        <p:spPr>
          <a:xfrm>
            <a:off x="9100062" y="1840116"/>
            <a:ext cx="966636" cy="464724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A921E5D-8659-993D-C76D-AEB5C692AC46}"/>
              </a:ext>
            </a:extLst>
          </p:cNvPr>
          <p:cNvSpPr txBox="1"/>
          <p:nvPr/>
        </p:nvSpPr>
        <p:spPr>
          <a:xfrm>
            <a:off x="7377179" y="965756"/>
            <a:ext cx="2689519" cy="369332"/>
          </a:xfrm>
          <a:prstGeom prst="rect">
            <a:avLst/>
          </a:prstGeom>
          <a:noFill/>
        </p:spPr>
        <p:txBody>
          <a:bodyPr wrap="none" rtlCol="0">
            <a:spAutoFit/>
          </a:bodyPr>
          <a:lstStyle/>
          <a:p>
            <a:r>
              <a:rPr lang="en-US"/>
              <a:t>Data fields used in analysis</a:t>
            </a:r>
          </a:p>
        </p:txBody>
      </p:sp>
      <p:cxnSp>
        <p:nvCxnSpPr>
          <p:cNvPr id="8" name="Straight Arrow Connector 7">
            <a:extLst>
              <a:ext uri="{FF2B5EF4-FFF2-40B4-BE49-F238E27FC236}">
                <a16:creationId xmlns:a16="http://schemas.microsoft.com/office/drawing/2014/main" id="{9453602E-0EFC-D406-7AE6-75A41D89199F}"/>
              </a:ext>
            </a:extLst>
          </p:cNvPr>
          <p:cNvCxnSpPr/>
          <p:nvPr/>
        </p:nvCxnSpPr>
        <p:spPr>
          <a:xfrm>
            <a:off x="8022618"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B0A1E2-3826-DA79-3518-EF2CA7825FBE}"/>
              </a:ext>
            </a:extLst>
          </p:cNvPr>
          <p:cNvCxnSpPr/>
          <p:nvPr/>
        </p:nvCxnSpPr>
        <p:spPr>
          <a:xfrm>
            <a:off x="9675205"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458C83B-46CB-7881-010D-42ADCB6C0858}"/>
              </a:ext>
            </a:extLst>
          </p:cNvPr>
          <p:cNvCxnSpPr/>
          <p:nvPr/>
        </p:nvCxnSpPr>
        <p:spPr>
          <a:xfrm>
            <a:off x="3295837"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701F3A2-0C14-C9A5-F8C2-8107AD06DD00}"/>
              </a:ext>
            </a:extLst>
          </p:cNvPr>
          <p:cNvCxnSpPr/>
          <p:nvPr/>
        </p:nvCxnSpPr>
        <p:spPr>
          <a:xfrm>
            <a:off x="5567549" y="1335088"/>
            <a:ext cx="0" cy="4141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B9DAA88-8563-9EBF-1163-4AE20BCBFDE1}"/>
              </a:ext>
            </a:extLst>
          </p:cNvPr>
          <p:cNvSpPr txBox="1"/>
          <p:nvPr/>
        </p:nvSpPr>
        <p:spPr>
          <a:xfrm>
            <a:off x="9215036" y="101382"/>
            <a:ext cx="2592056" cy="646331"/>
          </a:xfrm>
          <a:prstGeom prst="rect">
            <a:avLst/>
          </a:prstGeom>
          <a:noFill/>
        </p:spPr>
        <p:txBody>
          <a:bodyPr wrap="none" rtlCol="0">
            <a:spAutoFit/>
          </a:bodyPr>
          <a:lstStyle/>
          <a:p>
            <a:r>
              <a:rPr lang="en-US">
                <a:hlinkClick r:id="rId5"/>
              </a:rPr>
              <a:t>www.ssa.gov/open/havv/</a:t>
            </a:r>
            <a:endParaRPr lang="en-US"/>
          </a:p>
          <a:p>
            <a:r>
              <a:rPr lang="en-US"/>
              <a:t>Week:  July 13, 2024</a:t>
            </a:r>
          </a:p>
        </p:txBody>
      </p:sp>
    </p:spTree>
    <p:extLst>
      <p:ext uri="{BB962C8B-B14F-4D97-AF65-F5344CB8AC3E}">
        <p14:creationId xmlns:p14="http://schemas.microsoft.com/office/powerpoint/2010/main" val="19968195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D1A0F9F-ECBB-05F8-42DD-61E08A3683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pic>
        <p:nvPicPr>
          <p:cNvPr id="16" name="Picture 15">
            <a:extLst>
              <a:ext uri="{FF2B5EF4-FFF2-40B4-BE49-F238E27FC236}">
                <a16:creationId xmlns:a16="http://schemas.microsoft.com/office/drawing/2014/main" id="{721454C5-C235-80B3-47FE-BB6AF265EC35}"/>
              </a:ext>
            </a:extLst>
          </p:cNvPr>
          <p:cNvPicPr>
            <a:picLocks noChangeAspect="1"/>
          </p:cNvPicPr>
          <p:nvPr/>
        </p:nvPicPr>
        <p:blipFill>
          <a:blip r:embed="rId4"/>
          <a:stretch>
            <a:fillRect/>
          </a:stretch>
        </p:blipFill>
        <p:spPr>
          <a:xfrm>
            <a:off x="930013" y="4032534"/>
            <a:ext cx="3371823" cy="2483608"/>
          </a:xfrm>
          <a:prstGeom prst="rect">
            <a:avLst/>
          </a:prstGeom>
        </p:spPr>
      </p:pic>
      <p:pic>
        <p:nvPicPr>
          <p:cNvPr id="20" name="Picture 19">
            <a:extLst>
              <a:ext uri="{FF2B5EF4-FFF2-40B4-BE49-F238E27FC236}">
                <a16:creationId xmlns:a16="http://schemas.microsoft.com/office/drawing/2014/main" id="{91330CBC-8C71-80C7-8A19-A7FAB5D85609}"/>
              </a:ext>
            </a:extLst>
          </p:cNvPr>
          <p:cNvPicPr>
            <a:picLocks noChangeAspect="1"/>
          </p:cNvPicPr>
          <p:nvPr/>
        </p:nvPicPr>
        <p:blipFill>
          <a:blip r:embed="rId5"/>
          <a:stretch>
            <a:fillRect/>
          </a:stretch>
        </p:blipFill>
        <p:spPr>
          <a:xfrm>
            <a:off x="961999" y="3033712"/>
            <a:ext cx="3509085" cy="720785"/>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Pennsylvania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50</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838200" y="1278347"/>
            <a:ext cx="3764604" cy="1477328"/>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While the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has been trending lower since 2017, and the </a:t>
            </a:r>
            <a:r>
              <a:rPr lang="en-US" b="1" i="0">
                <a:solidFill>
                  <a:srgbClr val="363737"/>
                </a:solidFill>
                <a:effectLst/>
                <a:highlight>
                  <a:srgbClr val="FFFFFF"/>
                </a:highlight>
                <a:latin typeface="Spectral"/>
              </a:rPr>
              <a:t>death match rate </a:t>
            </a:r>
            <a:r>
              <a:rPr lang="en-US" b="0" i="0">
                <a:solidFill>
                  <a:srgbClr val="363737"/>
                </a:solidFill>
                <a:effectLst/>
                <a:highlight>
                  <a:srgbClr val="FFFFFF"/>
                </a:highlight>
                <a:latin typeface="Spectral"/>
              </a:rPr>
              <a:t>is very low, what causes the </a:t>
            </a:r>
            <a:r>
              <a:rPr lang="en-US" b="1" i="0">
                <a:solidFill>
                  <a:srgbClr val="0070C0"/>
                </a:solidFill>
                <a:effectLst/>
                <a:highlight>
                  <a:srgbClr val="FFFFFF"/>
                </a:highlight>
                <a:latin typeface="Spectral"/>
              </a:rPr>
              <a:t>swings in HAVV transactions </a:t>
            </a:r>
            <a:r>
              <a:rPr lang="en-US" b="0" i="0">
                <a:solidFill>
                  <a:srgbClr val="363737"/>
                </a:solidFill>
                <a:effectLst/>
                <a:highlight>
                  <a:srgbClr val="FFFFFF"/>
                </a:highlight>
                <a:latin typeface="Spectral"/>
              </a:rPr>
              <a:t>starting in late 2021</a:t>
            </a:r>
            <a:r>
              <a:rPr lang="en-US">
                <a:solidFill>
                  <a:srgbClr val="363737"/>
                </a:solidFill>
                <a:highlight>
                  <a:srgbClr val="FFFFFF"/>
                </a:highlight>
                <a:latin typeface="Spectral"/>
              </a:rPr>
              <a:t>?</a:t>
            </a:r>
          </a:p>
        </p:txBody>
      </p:sp>
      <p:sp>
        <p:nvSpPr>
          <p:cNvPr id="6" name="Rectangle 5">
            <a:extLst>
              <a:ext uri="{FF2B5EF4-FFF2-40B4-BE49-F238E27FC236}">
                <a16:creationId xmlns:a16="http://schemas.microsoft.com/office/drawing/2014/main" id="{C18E4050-38D3-36C4-0EE7-2B7613B8FD85}"/>
              </a:ext>
            </a:extLst>
          </p:cNvPr>
          <p:cNvSpPr/>
          <p:nvPr/>
        </p:nvSpPr>
        <p:spPr>
          <a:xfrm>
            <a:off x="9509085" y="314881"/>
            <a:ext cx="1133083"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F317D92D-B5E0-5775-1018-406DD299237E}"/>
              </a:ext>
            </a:extLst>
          </p:cNvPr>
          <p:cNvCxnSpPr>
            <a:cxnSpLocks/>
          </p:cNvCxnSpPr>
          <p:nvPr/>
        </p:nvCxnSpPr>
        <p:spPr>
          <a:xfrm>
            <a:off x="7459851" y="3528447"/>
            <a:ext cx="3120325" cy="330457"/>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4F0730D7-3360-9F87-49E0-3BBFF6942123}"/>
              </a:ext>
            </a:extLst>
          </p:cNvPr>
          <p:cNvSpPr/>
          <p:nvPr/>
        </p:nvSpPr>
        <p:spPr>
          <a:xfrm>
            <a:off x="9415659" y="2495101"/>
            <a:ext cx="162682" cy="148821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E923D08-E8F4-3B0C-0A46-6643F217A455}"/>
              </a:ext>
            </a:extLst>
          </p:cNvPr>
          <p:cNvSpPr/>
          <p:nvPr/>
        </p:nvSpPr>
        <p:spPr>
          <a:xfrm>
            <a:off x="930013" y="3349429"/>
            <a:ext cx="2762223" cy="150723"/>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E3FD440-544E-B0E3-2BD0-58919BBF51D4}"/>
              </a:ext>
            </a:extLst>
          </p:cNvPr>
          <p:cNvSpPr/>
          <p:nvPr/>
        </p:nvSpPr>
        <p:spPr>
          <a:xfrm>
            <a:off x="943867" y="4300733"/>
            <a:ext cx="1871256" cy="97092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4312C56E-C511-CE2D-465C-66B9F1CB863C}"/>
              </a:ext>
            </a:extLst>
          </p:cNvPr>
          <p:cNvPicPr>
            <a:picLocks noChangeAspect="1"/>
          </p:cNvPicPr>
          <p:nvPr/>
        </p:nvPicPr>
        <p:blipFill>
          <a:blip r:embed="rId6"/>
          <a:stretch>
            <a:fillRect/>
          </a:stretch>
        </p:blipFill>
        <p:spPr>
          <a:xfrm>
            <a:off x="930013" y="2734672"/>
            <a:ext cx="3509085" cy="275348"/>
          </a:xfrm>
          <a:prstGeom prst="rect">
            <a:avLst/>
          </a:prstGeom>
        </p:spPr>
      </p:pic>
      <p:sp>
        <p:nvSpPr>
          <p:cNvPr id="3" name="TextBox 2">
            <a:extLst>
              <a:ext uri="{FF2B5EF4-FFF2-40B4-BE49-F238E27FC236}">
                <a16:creationId xmlns:a16="http://schemas.microsoft.com/office/drawing/2014/main" id="{F428BAEA-160E-4796-E030-04DAA788267B}"/>
              </a:ext>
            </a:extLst>
          </p:cNvPr>
          <p:cNvSpPr txBox="1"/>
          <p:nvPr/>
        </p:nvSpPr>
        <p:spPr>
          <a:xfrm>
            <a:off x="2830897" y="165366"/>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spTree>
    <p:extLst>
      <p:ext uri="{BB962C8B-B14F-4D97-AF65-F5344CB8AC3E}">
        <p14:creationId xmlns:p14="http://schemas.microsoft.com/office/powerpoint/2010/main" val="20953391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F8A59F32-46BF-3E78-74F2-77513BE8C5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pic>
        <p:nvPicPr>
          <p:cNvPr id="14" name="Picture 13">
            <a:extLst>
              <a:ext uri="{FF2B5EF4-FFF2-40B4-BE49-F238E27FC236}">
                <a16:creationId xmlns:a16="http://schemas.microsoft.com/office/drawing/2014/main" id="{1CA53701-5BDF-55B5-8171-8802713C691F}"/>
              </a:ext>
            </a:extLst>
          </p:cNvPr>
          <p:cNvPicPr>
            <a:picLocks noChangeAspect="1"/>
          </p:cNvPicPr>
          <p:nvPr/>
        </p:nvPicPr>
        <p:blipFill>
          <a:blip r:embed="rId4"/>
          <a:stretch>
            <a:fillRect/>
          </a:stretch>
        </p:blipFill>
        <p:spPr>
          <a:xfrm>
            <a:off x="1003503" y="2278062"/>
            <a:ext cx="3411335" cy="4340609"/>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Rhode Island</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51</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Problems with small batches should be investigated if we knew “where.”</a:t>
            </a:r>
            <a:endParaRPr lang="en-US"/>
          </a:p>
        </p:txBody>
      </p:sp>
      <p:cxnSp>
        <p:nvCxnSpPr>
          <p:cNvPr id="7" name="Straight Connector 6">
            <a:extLst>
              <a:ext uri="{FF2B5EF4-FFF2-40B4-BE49-F238E27FC236}">
                <a16:creationId xmlns:a16="http://schemas.microsoft.com/office/drawing/2014/main" id="{F317D92D-B5E0-5775-1018-406DD299237E}"/>
              </a:ext>
            </a:extLst>
          </p:cNvPr>
          <p:cNvCxnSpPr>
            <a:cxnSpLocks/>
          </p:cNvCxnSpPr>
          <p:nvPr/>
        </p:nvCxnSpPr>
        <p:spPr>
          <a:xfrm flipV="1">
            <a:off x="9384475" y="1149332"/>
            <a:ext cx="1423010" cy="49018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DA94D3D2-3669-9A4F-61CC-FBD2AF3F131D}"/>
              </a:ext>
            </a:extLst>
          </p:cNvPr>
          <p:cNvSpPr/>
          <p:nvPr/>
        </p:nvSpPr>
        <p:spPr>
          <a:xfrm>
            <a:off x="10327913" y="2474895"/>
            <a:ext cx="24709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CB081B-2C9E-8C3A-2E25-6E6D8740D254}"/>
              </a:ext>
            </a:extLst>
          </p:cNvPr>
          <p:cNvSpPr/>
          <p:nvPr/>
        </p:nvSpPr>
        <p:spPr>
          <a:xfrm>
            <a:off x="10368367" y="4651567"/>
            <a:ext cx="17048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ABEB978-5758-BD3F-2792-CCF4B08C1FA3}"/>
              </a:ext>
            </a:extLst>
          </p:cNvPr>
          <p:cNvSpPr/>
          <p:nvPr/>
        </p:nvSpPr>
        <p:spPr>
          <a:xfrm>
            <a:off x="1003503" y="4023332"/>
            <a:ext cx="3411335" cy="18433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D45878A-409B-FCD5-0395-8D6EB62A9634}"/>
              </a:ext>
            </a:extLst>
          </p:cNvPr>
          <p:cNvSpPr/>
          <p:nvPr/>
        </p:nvSpPr>
        <p:spPr>
          <a:xfrm>
            <a:off x="996358" y="4307274"/>
            <a:ext cx="3411335" cy="184336"/>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0C741DD-B686-E406-56DB-B0BF89606396}"/>
              </a:ext>
            </a:extLst>
          </p:cNvPr>
          <p:cNvSpPr txBox="1"/>
          <p:nvPr/>
        </p:nvSpPr>
        <p:spPr>
          <a:xfrm rot="18769460">
            <a:off x="2030388" y="4443287"/>
            <a:ext cx="1055097" cy="369332"/>
          </a:xfrm>
          <a:prstGeom prst="rect">
            <a:avLst/>
          </a:prstGeom>
          <a:noFill/>
        </p:spPr>
        <p:txBody>
          <a:bodyPr wrap="none" rtlCol="0">
            <a:spAutoFit/>
          </a:bodyPr>
          <a:lstStyle/>
          <a:p>
            <a:r>
              <a:rPr lang="en-US"/>
              <a:t>Small “n”</a:t>
            </a:r>
          </a:p>
        </p:txBody>
      </p:sp>
      <p:sp>
        <p:nvSpPr>
          <p:cNvPr id="8" name="Rectangle 7">
            <a:extLst>
              <a:ext uri="{FF2B5EF4-FFF2-40B4-BE49-F238E27FC236}">
                <a16:creationId xmlns:a16="http://schemas.microsoft.com/office/drawing/2014/main" id="{0691A0D4-D863-126C-CA6F-B7EDE37986FD}"/>
              </a:ext>
            </a:extLst>
          </p:cNvPr>
          <p:cNvSpPr/>
          <p:nvPr/>
        </p:nvSpPr>
        <p:spPr>
          <a:xfrm>
            <a:off x="8963147"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0540BDC-0A54-A296-A53C-C202861F6AEA}"/>
              </a:ext>
            </a:extLst>
          </p:cNvPr>
          <p:cNvSpPr/>
          <p:nvPr/>
        </p:nvSpPr>
        <p:spPr>
          <a:xfrm>
            <a:off x="7462380" y="356616"/>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97089A8-2F36-0B4C-6430-1ED8911C6A0A}"/>
              </a:ext>
            </a:extLst>
          </p:cNvPr>
          <p:cNvSpPr/>
          <p:nvPr/>
        </p:nvSpPr>
        <p:spPr>
          <a:xfrm>
            <a:off x="8205939" y="35677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9FB5A96-8469-2B69-752F-2E688123B73D}"/>
              </a:ext>
            </a:extLst>
          </p:cNvPr>
          <p:cNvSpPr/>
          <p:nvPr/>
        </p:nvSpPr>
        <p:spPr>
          <a:xfrm>
            <a:off x="6689932"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9488C6A-B5C2-2619-9A80-5099FCE2B182}"/>
              </a:ext>
            </a:extLst>
          </p:cNvPr>
          <p:cNvSpPr/>
          <p:nvPr/>
        </p:nvSpPr>
        <p:spPr>
          <a:xfrm>
            <a:off x="9706706" y="365125"/>
            <a:ext cx="280300"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954301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South Carolina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52</a:t>
            </a:fld>
            <a:endParaRPr lang="en-US"/>
          </a:p>
        </p:txBody>
      </p:sp>
      <p:sp>
        <p:nvSpPr>
          <p:cNvPr id="5" name="TextBox 4">
            <a:extLst>
              <a:ext uri="{FF2B5EF4-FFF2-40B4-BE49-F238E27FC236}">
                <a16:creationId xmlns:a16="http://schemas.microsoft.com/office/drawing/2014/main" id="{8FA055A1-C557-5068-CA92-C9C5B0D9B719}"/>
              </a:ext>
            </a:extLst>
          </p:cNvPr>
          <p:cNvSpPr txBox="1"/>
          <p:nvPr/>
        </p:nvSpPr>
        <p:spPr>
          <a:xfrm>
            <a:off x="914400" y="1371600"/>
            <a:ext cx="3764604" cy="369332"/>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Not participating in HAVV</a:t>
            </a:r>
            <a:endParaRPr lang="en-US"/>
          </a:p>
        </p:txBody>
      </p:sp>
    </p:spTree>
    <p:extLst>
      <p:ext uri="{BB962C8B-B14F-4D97-AF65-F5344CB8AC3E}">
        <p14:creationId xmlns:p14="http://schemas.microsoft.com/office/powerpoint/2010/main" val="3427977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8525303B-8870-62B2-BCC5-47A5CB944F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South Dakota</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53</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The </a:t>
            </a:r>
            <a:r>
              <a:rPr lang="en-US" b="0" i="0">
                <a:solidFill>
                  <a:srgbClr val="FF0000"/>
                </a:solidFill>
                <a:effectLst/>
                <a:highlight>
                  <a:srgbClr val="FFFFFF"/>
                </a:highlight>
                <a:latin typeface="Spectral"/>
              </a:rPr>
              <a:t>nonmatching transaction rate </a:t>
            </a:r>
            <a:r>
              <a:rPr lang="en-US">
                <a:solidFill>
                  <a:srgbClr val="363737"/>
                </a:solidFill>
                <a:highlight>
                  <a:srgbClr val="FFFFFF"/>
                </a:highlight>
                <a:latin typeface="Spectral"/>
              </a:rPr>
              <a:t>hit 67% in the week ending June 1, 2024 when there were only 39 transactions.</a:t>
            </a:r>
            <a:endParaRPr lang="en-US"/>
          </a:p>
        </p:txBody>
      </p:sp>
      <p:sp>
        <p:nvSpPr>
          <p:cNvPr id="12" name="Rectangle 11">
            <a:extLst>
              <a:ext uri="{FF2B5EF4-FFF2-40B4-BE49-F238E27FC236}">
                <a16:creationId xmlns:a16="http://schemas.microsoft.com/office/drawing/2014/main" id="{DA94D3D2-3669-9A4F-61CC-FBD2AF3F131D}"/>
              </a:ext>
            </a:extLst>
          </p:cNvPr>
          <p:cNvSpPr/>
          <p:nvPr/>
        </p:nvSpPr>
        <p:spPr>
          <a:xfrm>
            <a:off x="10327913" y="2474895"/>
            <a:ext cx="247098" cy="166890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8D330CAD-5545-81A2-03E2-6BD879019FFD}"/>
              </a:ext>
            </a:extLst>
          </p:cNvPr>
          <p:cNvPicPr>
            <a:picLocks noChangeAspect="1"/>
          </p:cNvPicPr>
          <p:nvPr/>
        </p:nvPicPr>
        <p:blipFill>
          <a:blip r:embed="rId4"/>
          <a:stretch>
            <a:fillRect/>
          </a:stretch>
        </p:blipFill>
        <p:spPr>
          <a:xfrm>
            <a:off x="1053125" y="2474895"/>
            <a:ext cx="4128813" cy="3596503"/>
          </a:xfrm>
          <a:prstGeom prst="rect">
            <a:avLst/>
          </a:prstGeom>
        </p:spPr>
      </p:pic>
      <p:sp>
        <p:nvSpPr>
          <p:cNvPr id="7" name="Rectangle 6">
            <a:extLst>
              <a:ext uri="{FF2B5EF4-FFF2-40B4-BE49-F238E27FC236}">
                <a16:creationId xmlns:a16="http://schemas.microsoft.com/office/drawing/2014/main" id="{54AE3C55-2216-DD20-5EAE-32CA22421821}"/>
              </a:ext>
            </a:extLst>
          </p:cNvPr>
          <p:cNvSpPr/>
          <p:nvPr/>
        </p:nvSpPr>
        <p:spPr>
          <a:xfrm>
            <a:off x="1053125" y="4914900"/>
            <a:ext cx="3097394" cy="1928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F9CE71A-376A-FC77-0D83-EF2CBC9A6E9D}"/>
              </a:ext>
            </a:extLst>
          </p:cNvPr>
          <p:cNvSpPr txBox="1"/>
          <p:nvPr/>
        </p:nvSpPr>
        <p:spPr>
          <a:xfrm rot="18769460">
            <a:off x="2369307" y="5016498"/>
            <a:ext cx="1055097" cy="369332"/>
          </a:xfrm>
          <a:prstGeom prst="rect">
            <a:avLst/>
          </a:prstGeom>
          <a:noFill/>
        </p:spPr>
        <p:txBody>
          <a:bodyPr wrap="none" rtlCol="0">
            <a:spAutoFit/>
          </a:bodyPr>
          <a:lstStyle/>
          <a:p>
            <a:r>
              <a:rPr lang="en-US"/>
              <a:t>Small “n”</a:t>
            </a:r>
          </a:p>
        </p:txBody>
      </p:sp>
      <p:sp>
        <p:nvSpPr>
          <p:cNvPr id="3" name="Rectangle 2">
            <a:extLst>
              <a:ext uri="{FF2B5EF4-FFF2-40B4-BE49-F238E27FC236}">
                <a16:creationId xmlns:a16="http://schemas.microsoft.com/office/drawing/2014/main" id="{FCE498FC-E59F-E208-42BF-66166ADE9B9A}"/>
              </a:ext>
            </a:extLst>
          </p:cNvPr>
          <p:cNvSpPr/>
          <p:nvPr/>
        </p:nvSpPr>
        <p:spPr>
          <a:xfrm>
            <a:off x="889086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77DD6B8-1540-48D7-A96B-7DAE2FBEF83B}"/>
              </a:ext>
            </a:extLst>
          </p:cNvPr>
          <p:cNvSpPr/>
          <p:nvPr/>
        </p:nvSpPr>
        <p:spPr>
          <a:xfrm>
            <a:off x="74276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5069B9C-57E7-4F6A-2893-AAE2C9DBDC2D}"/>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3985E99-AA38-56EA-9267-5EA20322FF12}"/>
              </a:ext>
            </a:extLst>
          </p:cNvPr>
          <p:cNvSpPr/>
          <p:nvPr/>
        </p:nvSpPr>
        <p:spPr>
          <a:xfrm>
            <a:off x="815925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59414B9-99B1-CA2C-1C7C-D6F5F0ACF12B}"/>
              </a:ext>
            </a:extLst>
          </p:cNvPr>
          <p:cNvSpPr/>
          <p:nvPr/>
        </p:nvSpPr>
        <p:spPr>
          <a:xfrm>
            <a:off x="962246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062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4D33B12-72EC-E18D-A3DD-C9C3035532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Texas</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54</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3139321"/>
          </a:xfrm>
          <a:prstGeom prst="rect">
            <a:avLst/>
          </a:prstGeom>
          <a:noFill/>
        </p:spPr>
        <p:txBody>
          <a:bodyPr wrap="square" rtlCol="0">
            <a:spAutoFit/>
          </a:bodyPr>
          <a:lstStyle/>
          <a:p>
            <a:pPr algn="l"/>
            <a:r>
              <a:rPr lang="en-US">
                <a:solidFill>
                  <a:srgbClr val="363737"/>
                </a:solidFill>
                <a:highlight>
                  <a:srgbClr val="FFFFFF"/>
                </a:highlight>
                <a:latin typeface="Spectral"/>
              </a:rPr>
              <a:t>L</a:t>
            </a:r>
            <a:r>
              <a:rPr lang="en-US" b="0" i="0">
                <a:solidFill>
                  <a:srgbClr val="363737"/>
                </a:solidFill>
                <a:effectLst/>
                <a:highlight>
                  <a:srgbClr val="FFFFFF"/>
                </a:highlight>
                <a:latin typeface="Spectral"/>
              </a:rPr>
              <a:t>argest </a:t>
            </a:r>
            <a:r>
              <a:rPr lang="en-US" b="1" i="0">
                <a:solidFill>
                  <a:srgbClr val="0070C0"/>
                </a:solidFill>
                <a:effectLst/>
                <a:highlight>
                  <a:srgbClr val="FFFFFF"/>
                </a:highlight>
                <a:latin typeface="Spectral"/>
              </a:rPr>
              <a:t>transaction numbers </a:t>
            </a:r>
            <a:r>
              <a:rPr lang="en-US" b="0" i="0">
                <a:solidFill>
                  <a:srgbClr val="363737"/>
                </a:solidFill>
                <a:effectLst/>
                <a:highlight>
                  <a:srgbClr val="FFFFFF"/>
                </a:highlight>
                <a:latin typeface="Spectral"/>
              </a:rPr>
              <a:t>of any state.  </a:t>
            </a:r>
          </a:p>
          <a:p>
            <a:pPr algn="l"/>
            <a:endParaRPr lang="en-US" b="0" i="0">
              <a:solidFill>
                <a:srgbClr val="363737"/>
              </a:solidFill>
              <a:effectLst/>
              <a:highlight>
                <a:srgbClr val="FFFFFF"/>
              </a:highlight>
              <a:latin typeface="Spectral"/>
            </a:endParaRPr>
          </a:p>
          <a:p>
            <a:pPr algn="l"/>
            <a:r>
              <a:rPr lang="en-US" b="0" i="0">
                <a:solidFill>
                  <a:srgbClr val="363737"/>
                </a:solidFill>
                <a:effectLst/>
                <a:highlight>
                  <a:srgbClr val="FFFFFF"/>
                </a:highlight>
                <a:latin typeface="Spectral"/>
              </a:rPr>
              <a:t>What's causing the </a:t>
            </a:r>
            <a:r>
              <a:rPr lang="en-US">
                <a:solidFill>
                  <a:srgbClr val="363737"/>
                </a:solidFill>
                <a:highlight>
                  <a:srgbClr val="FFFFFF"/>
                </a:highlight>
                <a:latin typeface="Spectral"/>
              </a:rPr>
              <a:t>upward trend</a:t>
            </a:r>
            <a:r>
              <a:rPr lang="en-US" b="0" i="0">
                <a:solidFill>
                  <a:srgbClr val="363737"/>
                </a:solidFill>
                <a:effectLst/>
                <a:highlight>
                  <a:srgbClr val="FFFFFF"/>
                </a:highlight>
                <a:latin typeface="Spectral"/>
              </a:rPr>
              <a:t> in the </a:t>
            </a:r>
            <a:r>
              <a:rPr lang="en-US" b="1" i="0">
                <a:solidFill>
                  <a:srgbClr val="FF0000"/>
                </a:solidFill>
                <a:effectLst/>
                <a:highlight>
                  <a:srgbClr val="FFFFFF"/>
                </a:highlight>
                <a:latin typeface="Spectral"/>
              </a:rPr>
              <a:t>nonmatch rate </a:t>
            </a:r>
            <a:r>
              <a:rPr lang="en-US" b="0" i="0">
                <a:solidFill>
                  <a:srgbClr val="363737"/>
                </a:solidFill>
                <a:effectLst/>
                <a:highlight>
                  <a:srgbClr val="FFFFFF"/>
                </a:highlight>
                <a:latin typeface="Spectral"/>
              </a:rPr>
              <a:t>since late 2022? [95% and 98% in April 2016 on 60,000+ transactions!]</a:t>
            </a:r>
          </a:p>
          <a:p>
            <a:pPr algn="l"/>
            <a:endParaRPr lang="en-US">
              <a:solidFill>
                <a:srgbClr val="363737"/>
              </a:solidFill>
              <a:highlight>
                <a:srgbClr val="FFFFFF"/>
              </a:highlight>
              <a:latin typeface="Spectral"/>
            </a:endParaRPr>
          </a:p>
          <a:p>
            <a:pPr algn="l"/>
            <a:r>
              <a:rPr lang="en-US" b="0" i="0">
                <a:solidFill>
                  <a:srgbClr val="363737"/>
                </a:solidFill>
                <a:effectLst/>
                <a:highlight>
                  <a:srgbClr val="FFFFFF"/>
                </a:highlight>
                <a:latin typeface="Spectral"/>
              </a:rPr>
              <a:t>Why was the </a:t>
            </a:r>
            <a:r>
              <a:rPr lang="en-US" b="1" i="0">
                <a:solidFill>
                  <a:srgbClr val="363737"/>
                </a:solidFill>
                <a:effectLst/>
                <a:highlight>
                  <a:srgbClr val="FFFFFF"/>
                </a:highlight>
                <a:latin typeface="Spectral"/>
              </a:rPr>
              <a:t>deceased match rate </a:t>
            </a:r>
            <a:r>
              <a:rPr lang="en-US" b="0" i="0">
                <a:solidFill>
                  <a:srgbClr val="363737"/>
                </a:solidFill>
                <a:effectLst/>
                <a:highlight>
                  <a:srgbClr val="FFFFFF"/>
                </a:highlight>
                <a:latin typeface="Spectral"/>
              </a:rPr>
              <a:t>so high and erratic in 2023?</a:t>
            </a:r>
          </a:p>
          <a:p>
            <a:endParaRPr lang="en-US"/>
          </a:p>
        </p:txBody>
      </p:sp>
      <p:sp>
        <p:nvSpPr>
          <p:cNvPr id="6" name="TextBox 5">
            <a:extLst>
              <a:ext uri="{FF2B5EF4-FFF2-40B4-BE49-F238E27FC236}">
                <a16:creationId xmlns:a16="http://schemas.microsoft.com/office/drawing/2014/main" id="{1EB25811-5E3B-EF4E-7944-D712C7620BDF}"/>
              </a:ext>
            </a:extLst>
          </p:cNvPr>
          <p:cNvSpPr txBox="1"/>
          <p:nvPr/>
        </p:nvSpPr>
        <p:spPr>
          <a:xfrm>
            <a:off x="2788853" y="670100"/>
            <a:ext cx="2771271" cy="523220"/>
          </a:xfrm>
          <a:prstGeom prst="rect">
            <a:avLst/>
          </a:prstGeom>
          <a:noFill/>
        </p:spPr>
        <p:txBody>
          <a:bodyPr wrap="none" rtlCol="0">
            <a:spAutoFit/>
          </a:bodyPr>
          <a:lstStyle/>
          <a:p>
            <a:r>
              <a:rPr lang="en-US" sz="1400"/>
              <a:t>watchdoglab.substack.com/p/</a:t>
            </a:r>
            <a:br>
              <a:rPr lang="en-US" sz="1400"/>
            </a:br>
            <a:r>
              <a:rPr lang="en-US" sz="1400"/>
              <a:t>questions-about-help-america-vote</a:t>
            </a:r>
          </a:p>
        </p:txBody>
      </p:sp>
      <p:sp>
        <p:nvSpPr>
          <p:cNvPr id="8" name="Rectangle 7">
            <a:extLst>
              <a:ext uri="{FF2B5EF4-FFF2-40B4-BE49-F238E27FC236}">
                <a16:creationId xmlns:a16="http://schemas.microsoft.com/office/drawing/2014/main" id="{DC679EC6-95E2-21BC-BE59-216E18312362}"/>
              </a:ext>
            </a:extLst>
          </p:cNvPr>
          <p:cNvSpPr/>
          <p:nvPr/>
        </p:nvSpPr>
        <p:spPr>
          <a:xfrm>
            <a:off x="9868930" y="2527408"/>
            <a:ext cx="890998"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0ED6168-DC1F-1C28-41E8-033B21F6A7B1}"/>
              </a:ext>
            </a:extLst>
          </p:cNvPr>
          <p:cNvSpPr/>
          <p:nvPr/>
        </p:nvSpPr>
        <p:spPr>
          <a:xfrm>
            <a:off x="10370566" y="762076"/>
            <a:ext cx="389362" cy="105758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D82253B-23F5-43BE-9BA7-562464F1D10E}"/>
              </a:ext>
            </a:extLst>
          </p:cNvPr>
          <p:cNvSpPr txBox="1"/>
          <p:nvPr/>
        </p:nvSpPr>
        <p:spPr>
          <a:xfrm>
            <a:off x="9197902" y="270163"/>
            <a:ext cx="854721" cy="646331"/>
          </a:xfrm>
          <a:prstGeom prst="rect">
            <a:avLst/>
          </a:prstGeom>
          <a:noFill/>
        </p:spPr>
        <p:txBody>
          <a:bodyPr wrap="none" rtlCol="0">
            <a:spAutoFit/>
          </a:bodyPr>
          <a:lstStyle/>
          <a:p>
            <a:r>
              <a:rPr lang="en-US"/>
              <a:t>Whole </a:t>
            </a:r>
            <a:br>
              <a:rPr lang="en-US"/>
            </a:br>
            <a:r>
              <a:rPr lang="en-US"/>
              <a:t>State?</a:t>
            </a:r>
          </a:p>
        </p:txBody>
      </p:sp>
      <p:sp>
        <p:nvSpPr>
          <p:cNvPr id="12" name="Rectangle 11">
            <a:extLst>
              <a:ext uri="{FF2B5EF4-FFF2-40B4-BE49-F238E27FC236}">
                <a16:creationId xmlns:a16="http://schemas.microsoft.com/office/drawing/2014/main" id="{8694B457-EA2A-8745-5F4D-0373286AF1DD}"/>
              </a:ext>
            </a:extLst>
          </p:cNvPr>
          <p:cNvSpPr/>
          <p:nvPr/>
        </p:nvSpPr>
        <p:spPr>
          <a:xfrm>
            <a:off x="9716630" y="4696242"/>
            <a:ext cx="65393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782F4CC-B0E9-229D-B62F-95331F83C54E}"/>
              </a:ext>
            </a:extLst>
          </p:cNvPr>
          <p:cNvCxnSpPr>
            <a:cxnSpLocks/>
          </p:cNvCxnSpPr>
          <p:nvPr/>
        </p:nvCxnSpPr>
        <p:spPr>
          <a:xfrm flipV="1">
            <a:off x="9127088" y="1243914"/>
            <a:ext cx="1541614" cy="513164"/>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BF8C915E-FC02-6E61-CDB4-1988442CB305}"/>
              </a:ext>
            </a:extLst>
          </p:cNvPr>
          <p:cNvSpPr/>
          <p:nvPr/>
        </p:nvSpPr>
        <p:spPr>
          <a:xfrm>
            <a:off x="7311835" y="2527408"/>
            <a:ext cx="239109"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FF2776B8-1D0A-A182-89CE-EDDD7702C10B}"/>
              </a:ext>
            </a:extLst>
          </p:cNvPr>
          <p:cNvCxnSpPr>
            <a:cxnSpLocks/>
          </p:cNvCxnSpPr>
          <p:nvPr/>
        </p:nvCxnSpPr>
        <p:spPr>
          <a:xfrm flipV="1">
            <a:off x="9784404" y="3036094"/>
            <a:ext cx="975524" cy="714914"/>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7E149344-DDFC-5E07-C1E1-D2F3057B71D5}"/>
              </a:ext>
            </a:extLst>
          </p:cNvPr>
          <p:cNvPicPr>
            <a:picLocks noChangeAspect="1"/>
          </p:cNvPicPr>
          <p:nvPr/>
        </p:nvPicPr>
        <p:blipFill>
          <a:blip r:embed="rId4"/>
          <a:stretch>
            <a:fillRect/>
          </a:stretch>
        </p:blipFill>
        <p:spPr>
          <a:xfrm>
            <a:off x="1009085" y="4244014"/>
            <a:ext cx="4045546" cy="2448620"/>
          </a:xfrm>
          <a:prstGeom prst="rect">
            <a:avLst/>
          </a:prstGeom>
        </p:spPr>
      </p:pic>
      <p:sp>
        <p:nvSpPr>
          <p:cNvPr id="21" name="Rectangle 20">
            <a:extLst>
              <a:ext uri="{FF2B5EF4-FFF2-40B4-BE49-F238E27FC236}">
                <a16:creationId xmlns:a16="http://schemas.microsoft.com/office/drawing/2014/main" id="{C0B74135-FD0A-2C5B-AFCF-9873B9D5B4F4}"/>
              </a:ext>
            </a:extLst>
          </p:cNvPr>
          <p:cNvSpPr/>
          <p:nvPr/>
        </p:nvSpPr>
        <p:spPr>
          <a:xfrm>
            <a:off x="1060785" y="4600575"/>
            <a:ext cx="3993845" cy="212089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969A214-00BD-3169-1C6A-C49B4B0CA463}"/>
              </a:ext>
            </a:extLst>
          </p:cNvPr>
          <p:cNvSpPr/>
          <p:nvPr/>
        </p:nvSpPr>
        <p:spPr>
          <a:xfrm>
            <a:off x="6117432" y="2468308"/>
            <a:ext cx="190500" cy="210600"/>
          </a:xfrm>
          <a:prstGeom prst="ellipse">
            <a:avLst/>
          </a:prstGeom>
          <a:solidFill>
            <a:srgbClr val="FF0000">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E66DA8B-CE3E-D93D-5F10-02B5639A7498}"/>
              </a:ext>
            </a:extLst>
          </p:cNvPr>
          <p:cNvSpPr/>
          <p:nvPr/>
        </p:nvSpPr>
        <p:spPr>
          <a:xfrm>
            <a:off x="8947906" y="356616"/>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BCE78C-5038-F366-A7B1-C7F8CF71BE3E}"/>
              </a:ext>
            </a:extLst>
          </p:cNvPr>
          <p:cNvSpPr/>
          <p:nvPr/>
        </p:nvSpPr>
        <p:spPr>
          <a:xfrm>
            <a:off x="7485239"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F6BC5A0-8B15-4580-A044-038D9BF88E0E}"/>
              </a:ext>
            </a:extLst>
          </p:cNvPr>
          <p:cNvSpPr/>
          <p:nvPr/>
        </p:nvSpPr>
        <p:spPr>
          <a:xfrm>
            <a:off x="8213558" y="356775"/>
            <a:ext cx="343701"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561783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574782A3-DD61-2CE4-06DF-8ECC46277E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12" name="Rectangle 11">
            <a:extLst>
              <a:ext uri="{FF2B5EF4-FFF2-40B4-BE49-F238E27FC236}">
                <a16:creationId xmlns:a16="http://schemas.microsoft.com/office/drawing/2014/main" id="{78A0715F-5484-887B-15A1-3CC189276CDE}"/>
              </a:ext>
            </a:extLst>
          </p:cNvPr>
          <p:cNvSpPr/>
          <p:nvPr/>
        </p:nvSpPr>
        <p:spPr>
          <a:xfrm>
            <a:off x="9193328" y="2560360"/>
            <a:ext cx="1541728" cy="162255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Utah</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55</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1200329"/>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Why is Utah’s </a:t>
            </a:r>
            <a:r>
              <a:rPr lang="en-US" b="0" i="0">
                <a:solidFill>
                  <a:srgbClr val="FF0000"/>
                </a:solidFill>
                <a:effectLst/>
                <a:highlight>
                  <a:srgbClr val="FFFFFF"/>
                </a:highlight>
                <a:latin typeface="Spectral"/>
              </a:rPr>
              <a:t>nonmatching percentage </a:t>
            </a:r>
            <a:r>
              <a:rPr lang="en-US" b="0" i="0">
                <a:solidFill>
                  <a:srgbClr val="363737"/>
                </a:solidFill>
                <a:effectLst/>
                <a:highlight>
                  <a:srgbClr val="FFFFFF"/>
                </a:highlight>
                <a:latin typeface="Spectral"/>
              </a:rPr>
              <a:t>trending upward to  sometimes over 50% since after the 2020 election? </a:t>
            </a:r>
            <a:endParaRPr lang="en-US"/>
          </a:p>
        </p:txBody>
      </p:sp>
      <p:cxnSp>
        <p:nvCxnSpPr>
          <p:cNvPr id="7" name="Straight Connector 6">
            <a:extLst>
              <a:ext uri="{FF2B5EF4-FFF2-40B4-BE49-F238E27FC236}">
                <a16:creationId xmlns:a16="http://schemas.microsoft.com/office/drawing/2014/main" id="{D4372CE0-6B51-0CC5-36E9-DB8988006DAA}"/>
              </a:ext>
            </a:extLst>
          </p:cNvPr>
          <p:cNvCxnSpPr>
            <a:cxnSpLocks/>
          </p:cNvCxnSpPr>
          <p:nvPr/>
        </p:nvCxnSpPr>
        <p:spPr>
          <a:xfrm flipV="1">
            <a:off x="9193329" y="3226558"/>
            <a:ext cx="1541727" cy="424680"/>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DD77695-F22B-CCFF-8EC9-914A788C9D5B}"/>
              </a:ext>
            </a:extLst>
          </p:cNvPr>
          <p:cNvPicPr>
            <a:picLocks noChangeAspect="1"/>
          </p:cNvPicPr>
          <p:nvPr/>
        </p:nvPicPr>
        <p:blipFill>
          <a:blip r:embed="rId4"/>
          <a:stretch>
            <a:fillRect/>
          </a:stretch>
        </p:blipFill>
        <p:spPr>
          <a:xfrm>
            <a:off x="914400" y="2704236"/>
            <a:ext cx="3886200" cy="3788639"/>
          </a:xfrm>
          <a:prstGeom prst="rect">
            <a:avLst/>
          </a:prstGeom>
        </p:spPr>
      </p:pic>
      <p:sp>
        <p:nvSpPr>
          <p:cNvPr id="3" name="Rectangle 2">
            <a:extLst>
              <a:ext uri="{FF2B5EF4-FFF2-40B4-BE49-F238E27FC236}">
                <a16:creationId xmlns:a16="http://schemas.microsoft.com/office/drawing/2014/main" id="{312A8736-B677-5BAF-AF78-5AB310A09D72}"/>
              </a:ext>
            </a:extLst>
          </p:cNvPr>
          <p:cNvSpPr/>
          <p:nvPr/>
        </p:nvSpPr>
        <p:spPr>
          <a:xfrm>
            <a:off x="9093993" y="359786"/>
            <a:ext cx="222883" cy="166890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F77F446-CB0B-8513-5B2D-26891E4659F0}"/>
              </a:ext>
            </a:extLst>
          </p:cNvPr>
          <p:cNvSpPr txBox="1"/>
          <p:nvPr/>
        </p:nvSpPr>
        <p:spPr>
          <a:xfrm>
            <a:off x="9267444" y="299950"/>
            <a:ext cx="1264443" cy="646331"/>
          </a:xfrm>
          <a:prstGeom prst="rect">
            <a:avLst/>
          </a:prstGeom>
          <a:noFill/>
        </p:spPr>
        <p:txBody>
          <a:bodyPr wrap="square" rtlCol="0">
            <a:spAutoFit/>
          </a:bodyPr>
          <a:lstStyle/>
          <a:p>
            <a:r>
              <a:rPr lang="en-US"/>
              <a:t>2020</a:t>
            </a:r>
            <a:br>
              <a:rPr lang="en-US"/>
            </a:br>
            <a:r>
              <a:rPr lang="en-US"/>
              <a:t>Election</a:t>
            </a:r>
          </a:p>
        </p:txBody>
      </p:sp>
      <p:cxnSp>
        <p:nvCxnSpPr>
          <p:cNvPr id="9" name="Straight Connector 8">
            <a:extLst>
              <a:ext uri="{FF2B5EF4-FFF2-40B4-BE49-F238E27FC236}">
                <a16:creationId xmlns:a16="http://schemas.microsoft.com/office/drawing/2014/main" id="{0D7FB76D-4F72-1BEF-F00E-46C7C832B99B}"/>
              </a:ext>
            </a:extLst>
          </p:cNvPr>
          <p:cNvCxnSpPr>
            <a:cxnSpLocks/>
          </p:cNvCxnSpPr>
          <p:nvPr/>
        </p:nvCxnSpPr>
        <p:spPr>
          <a:xfrm>
            <a:off x="6591446" y="3226558"/>
            <a:ext cx="1111682" cy="50308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67C8EE9-4FF6-D4C1-C8C4-397A58DF3C78}"/>
              </a:ext>
            </a:extLst>
          </p:cNvPr>
          <p:cNvCxnSpPr>
            <a:cxnSpLocks/>
          </p:cNvCxnSpPr>
          <p:nvPr/>
        </p:nvCxnSpPr>
        <p:spPr>
          <a:xfrm flipV="1">
            <a:off x="7795133" y="3685308"/>
            <a:ext cx="1298860" cy="44335"/>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867444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56</a:t>
            </a:fld>
            <a:endParaRPr lang="en-US"/>
          </a:p>
        </p:txBody>
      </p:sp>
      <p:sp>
        <p:nvSpPr>
          <p:cNvPr id="5" name="Title 1">
            <a:extLst>
              <a:ext uri="{FF2B5EF4-FFF2-40B4-BE49-F238E27FC236}">
                <a16:creationId xmlns:a16="http://schemas.microsoft.com/office/drawing/2014/main" id="{7E5C501D-2714-09C2-9A3F-3B461BE6CB74}"/>
              </a:ext>
            </a:extLst>
          </p:cNvPr>
          <p:cNvSpPr>
            <a:spLocks noGrp="1"/>
          </p:cNvSpPr>
          <p:nvPr>
            <p:ph type="title"/>
          </p:nvPr>
        </p:nvSpPr>
        <p:spPr>
          <a:xfrm>
            <a:off x="838200" y="365125"/>
            <a:ext cx="10515600" cy="1325563"/>
          </a:xfrm>
        </p:spPr>
        <p:txBody>
          <a:bodyPr/>
          <a:lstStyle/>
          <a:p>
            <a:r>
              <a:rPr lang="en-US" b="1">
                <a:solidFill>
                  <a:srgbClr val="0070C0"/>
                </a:solidFill>
              </a:rPr>
              <a:t>Vermont</a:t>
            </a:r>
          </a:p>
        </p:txBody>
      </p:sp>
      <p:pic>
        <p:nvPicPr>
          <p:cNvPr id="6" name="Picture 5">
            <a:extLst>
              <a:ext uri="{FF2B5EF4-FFF2-40B4-BE49-F238E27FC236}">
                <a16:creationId xmlns:a16="http://schemas.microsoft.com/office/drawing/2014/main" id="{1C238FBF-C448-E4F6-FD76-EFA20C1A96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Tree>
    <p:extLst>
      <p:ext uri="{BB962C8B-B14F-4D97-AF65-F5344CB8AC3E}">
        <p14:creationId xmlns:p14="http://schemas.microsoft.com/office/powerpoint/2010/main" val="248723216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A3A5219-38E0-1AD8-C224-D9885C580C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Washington</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57</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646331"/>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2020 Election year peak in </a:t>
            </a:r>
            <a:r>
              <a:rPr lang="en-US" b="0" i="0">
                <a:solidFill>
                  <a:srgbClr val="0070C0"/>
                </a:solidFill>
                <a:effectLst/>
                <a:highlight>
                  <a:srgbClr val="FFFFFF"/>
                </a:highlight>
                <a:latin typeface="Spectral"/>
              </a:rPr>
              <a:t>transactions</a:t>
            </a:r>
            <a:r>
              <a:rPr lang="en-US" b="0" i="0">
                <a:solidFill>
                  <a:srgbClr val="363737"/>
                </a:solidFill>
                <a:effectLst/>
                <a:highlight>
                  <a:srgbClr val="FFFFFF"/>
                </a:highlight>
                <a:latin typeface="Spectral"/>
              </a:rPr>
              <a:t> and </a:t>
            </a:r>
            <a:r>
              <a:rPr lang="en-US" b="0" i="0">
                <a:solidFill>
                  <a:srgbClr val="FF0000"/>
                </a:solidFill>
                <a:effectLst/>
                <a:highlight>
                  <a:srgbClr val="FFFFFF"/>
                </a:highlight>
                <a:latin typeface="Spectral"/>
              </a:rPr>
              <a:t>nonmatch rate</a:t>
            </a:r>
            <a:r>
              <a:rPr lang="en-US" b="0" i="0">
                <a:solidFill>
                  <a:srgbClr val="363737"/>
                </a:solidFill>
                <a:effectLst/>
                <a:highlight>
                  <a:srgbClr val="FFFFFF"/>
                </a:highlight>
                <a:latin typeface="Spectral"/>
              </a:rPr>
              <a:t>.</a:t>
            </a:r>
            <a:endParaRPr lang="en-US"/>
          </a:p>
        </p:txBody>
      </p:sp>
      <p:sp>
        <p:nvSpPr>
          <p:cNvPr id="7" name="Rectangle 6">
            <a:extLst>
              <a:ext uri="{FF2B5EF4-FFF2-40B4-BE49-F238E27FC236}">
                <a16:creationId xmlns:a16="http://schemas.microsoft.com/office/drawing/2014/main" id="{E60CA47E-F90A-8422-282E-707B5ADFB7FD}"/>
              </a:ext>
            </a:extLst>
          </p:cNvPr>
          <p:cNvSpPr/>
          <p:nvPr/>
        </p:nvSpPr>
        <p:spPr>
          <a:xfrm>
            <a:off x="88756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7AE43C2-F06F-FE2D-764D-A7A7CF02399B}"/>
              </a:ext>
            </a:extLst>
          </p:cNvPr>
          <p:cNvSpPr/>
          <p:nvPr/>
        </p:nvSpPr>
        <p:spPr>
          <a:xfrm>
            <a:off x="739717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2922AA0-410B-3726-7A4E-F1E45EE75376}"/>
              </a:ext>
            </a:extLst>
          </p:cNvPr>
          <p:cNvSpPr/>
          <p:nvPr/>
        </p:nvSpPr>
        <p:spPr>
          <a:xfrm>
            <a:off x="664333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5942D43-8EAB-F262-D06E-32F654C43012}"/>
              </a:ext>
            </a:extLst>
          </p:cNvPr>
          <p:cNvSpPr/>
          <p:nvPr/>
        </p:nvSpPr>
        <p:spPr>
          <a:xfrm>
            <a:off x="813639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7A0CB38-3B78-3ABA-2B0A-E78CCF66C442}"/>
              </a:ext>
            </a:extLst>
          </p:cNvPr>
          <p:cNvSpPr/>
          <p:nvPr/>
        </p:nvSpPr>
        <p:spPr>
          <a:xfrm>
            <a:off x="961484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3058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BB3A6B6-7CF8-CB2D-093F-ECF03D9CFA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58</a:t>
            </a:fld>
            <a:endParaRPr lang="en-US"/>
          </a:p>
        </p:txBody>
      </p:sp>
      <p:sp>
        <p:nvSpPr>
          <p:cNvPr id="2" name="Title 1">
            <a:extLst>
              <a:ext uri="{FF2B5EF4-FFF2-40B4-BE49-F238E27FC236}">
                <a16:creationId xmlns:a16="http://schemas.microsoft.com/office/drawing/2014/main" id="{5A21630B-0E4B-E20D-8EE1-9A0977A0FEFD}"/>
              </a:ext>
            </a:extLst>
          </p:cNvPr>
          <p:cNvSpPr>
            <a:spLocks noGrp="1"/>
          </p:cNvSpPr>
          <p:nvPr>
            <p:ph type="title"/>
          </p:nvPr>
        </p:nvSpPr>
        <p:spPr>
          <a:xfrm>
            <a:off x="838200" y="365125"/>
            <a:ext cx="10515600" cy="1325563"/>
          </a:xfrm>
        </p:spPr>
        <p:txBody>
          <a:bodyPr/>
          <a:lstStyle/>
          <a:p>
            <a:r>
              <a:rPr lang="en-US" b="1">
                <a:solidFill>
                  <a:srgbClr val="0070C0"/>
                </a:solidFill>
              </a:rPr>
              <a:t>Wisconsin</a:t>
            </a:r>
          </a:p>
        </p:txBody>
      </p:sp>
      <p:sp>
        <p:nvSpPr>
          <p:cNvPr id="5" name="TextBox 4">
            <a:extLst>
              <a:ext uri="{FF2B5EF4-FFF2-40B4-BE49-F238E27FC236}">
                <a16:creationId xmlns:a16="http://schemas.microsoft.com/office/drawing/2014/main" id="{3FF77008-3C71-903F-9932-ADC681F1ED6A}"/>
              </a:ext>
            </a:extLst>
          </p:cNvPr>
          <p:cNvSpPr txBox="1"/>
          <p:nvPr/>
        </p:nvSpPr>
        <p:spPr>
          <a:xfrm>
            <a:off x="914399" y="1371600"/>
            <a:ext cx="3892731"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In week ending Jan 13, 2024 there were</a:t>
            </a:r>
            <a:br>
              <a:rPr lang="en-US" b="0" i="0">
                <a:solidFill>
                  <a:srgbClr val="363737"/>
                </a:solidFill>
                <a:effectLst/>
                <a:highlight>
                  <a:srgbClr val="FFFFFF"/>
                </a:highlight>
                <a:latin typeface="Spectral"/>
              </a:rPr>
            </a:br>
            <a:r>
              <a:rPr lang="en-US" b="0" i="0">
                <a:solidFill>
                  <a:srgbClr val="363737"/>
                </a:solidFill>
                <a:effectLst/>
                <a:highlight>
                  <a:srgbClr val="FFFFFF"/>
                </a:highlight>
                <a:latin typeface="Spectral"/>
              </a:rPr>
              <a:t>53 transactions, 52 matches with 24 matching deceased (46%).</a:t>
            </a:r>
            <a:endParaRPr lang="en-US"/>
          </a:p>
        </p:txBody>
      </p:sp>
    </p:spTree>
    <p:extLst>
      <p:ext uri="{BB962C8B-B14F-4D97-AF65-F5344CB8AC3E}">
        <p14:creationId xmlns:p14="http://schemas.microsoft.com/office/powerpoint/2010/main" val="263418314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EB67-7196-59B4-A11C-C2D6D8161CCA}"/>
              </a:ext>
            </a:extLst>
          </p:cNvPr>
          <p:cNvSpPr>
            <a:spLocks noGrp="1"/>
          </p:cNvSpPr>
          <p:nvPr>
            <p:ph type="title"/>
          </p:nvPr>
        </p:nvSpPr>
        <p:spPr/>
        <p:txBody>
          <a:bodyPr/>
          <a:lstStyle/>
          <a:p>
            <a:r>
              <a:rPr lang="en-US" b="1">
                <a:solidFill>
                  <a:srgbClr val="0070C0"/>
                </a:solidFill>
              </a:rPr>
              <a:t>Wyoming</a:t>
            </a:r>
          </a:p>
        </p:txBody>
      </p:sp>
      <p:sp>
        <p:nvSpPr>
          <p:cNvPr id="4" name="Slide Number Placeholder 3">
            <a:extLst>
              <a:ext uri="{FF2B5EF4-FFF2-40B4-BE49-F238E27FC236}">
                <a16:creationId xmlns:a16="http://schemas.microsoft.com/office/drawing/2014/main" id="{9C74BEB9-0523-D41C-F25B-1BDCC863B498}"/>
              </a:ext>
            </a:extLst>
          </p:cNvPr>
          <p:cNvSpPr>
            <a:spLocks noGrp="1"/>
          </p:cNvSpPr>
          <p:nvPr>
            <p:ph type="sldNum" sz="quarter" idx="12"/>
          </p:nvPr>
        </p:nvSpPr>
        <p:spPr/>
        <p:txBody>
          <a:bodyPr/>
          <a:lstStyle/>
          <a:p>
            <a:fld id="{DE006E5C-12E9-419C-94E8-3FE945C12AF0}" type="slidenum">
              <a:rPr lang="en-US" smtClean="0"/>
              <a:t>59</a:t>
            </a:fld>
            <a:endParaRPr lang="en-US"/>
          </a:p>
        </p:txBody>
      </p:sp>
      <p:sp>
        <p:nvSpPr>
          <p:cNvPr id="5" name="TextBox 4">
            <a:extLst>
              <a:ext uri="{FF2B5EF4-FFF2-40B4-BE49-F238E27FC236}">
                <a16:creationId xmlns:a16="http://schemas.microsoft.com/office/drawing/2014/main" id="{E91A68F2-B7E7-3D27-D03F-B6C5CF9B1BFF}"/>
              </a:ext>
            </a:extLst>
          </p:cNvPr>
          <p:cNvSpPr txBox="1"/>
          <p:nvPr/>
        </p:nvSpPr>
        <p:spPr>
          <a:xfrm>
            <a:off x="914400" y="1371600"/>
            <a:ext cx="3764604" cy="923330"/>
          </a:xfrm>
          <a:prstGeom prst="rect">
            <a:avLst/>
          </a:prstGeom>
          <a:noFill/>
        </p:spPr>
        <p:txBody>
          <a:bodyPr wrap="square" rtlCol="0">
            <a:spAutoFit/>
          </a:bodyPr>
          <a:lstStyle/>
          <a:p>
            <a:pPr algn="l"/>
            <a:r>
              <a:rPr lang="en-US" b="0" i="0">
                <a:solidFill>
                  <a:srgbClr val="363737"/>
                </a:solidFill>
                <a:effectLst/>
                <a:highlight>
                  <a:srgbClr val="FFFFFF"/>
                </a:highlight>
                <a:latin typeface="Spectral"/>
              </a:rPr>
              <a:t>Curiosity in 2017.  Was </a:t>
            </a:r>
            <a:r>
              <a:rPr lang="en-US" b="0" i="0">
                <a:solidFill>
                  <a:srgbClr val="0070C0"/>
                </a:solidFill>
                <a:effectLst/>
                <a:highlight>
                  <a:srgbClr val="FFFFFF"/>
                </a:highlight>
                <a:latin typeface="Spectral"/>
              </a:rPr>
              <a:t>whole state database processed </a:t>
            </a:r>
            <a:r>
              <a:rPr lang="en-US" b="0" i="0">
                <a:solidFill>
                  <a:srgbClr val="363737"/>
                </a:solidFill>
                <a:effectLst/>
                <a:highlight>
                  <a:srgbClr val="FFFFFF"/>
                </a:highlight>
                <a:latin typeface="Spectral"/>
              </a:rPr>
              <a:t>with a high </a:t>
            </a:r>
            <a:r>
              <a:rPr lang="en-US" b="1" i="0">
                <a:solidFill>
                  <a:srgbClr val="363737"/>
                </a:solidFill>
                <a:effectLst/>
                <a:highlight>
                  <a:srgbClr val="FFFFFF"/>
                </a:highlight>
                <a:latin typeface="Spectral"/>
              </a:rPr>
              <a:t>deceased rate </a:t>
            </a:r>
            <a:r>
              <a:rPr lang="en-US" b="0" i="0">
                <a:solidFill>
                  <a:srgbClr val="363737"/>
                </a:solidFill>
                <a:effectLst/>
                <a:highlight>
                  <a:srgbClr val="FFFFFF"/>
                </a:highlight>
                <a:latin typeface="Spectral"/>
              </a:rPr>
              <a:t>present?</a:t>
            </a:r>
            <a:endParaRPr lang="en-US"/>
          </a:p>
        </p:txBody>
      </p:sp>
      <p:sp>
        <p:nvSpPr>
          <p:cNvPr id="3" name="Rectangle 2">
            <a:extLst>
              <a:ext uri="{FF2B5EF4-FFF2-40B4-BE49-F238E27FC236}">
                <a16:creationId xmlns:a16="http://schemas.microsoft.com/office/drawing/2014/main" id="{506B7E17-1A96-EFF8-4D82-767833BB937E}"/>
              </a:ext>
            </a:extLst>
          </p:cNvPr>
          <p:cNvSpPr/>
          <p:nvPr/>
        </p:nvSpPr>
        <p:spPr>
          <a:xfrm>
            <a:off x="7830026" y="365125"/>
            <a:ext cx="19288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DC0C7CC-4981-FA84-5A60-75B062A0D0DD}"/>
              </a:ext>
            </a:extLst>
          </p:cNvPr>
          <p:cNvSpPr/>
          <p:nvPr/>
        </p:nvSpPr>
        <p:spPr>
          <a:xfrm>
            <a:off x="7829550" y="4726225"/>
            <a:ext cx="192882"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9D1B4B0-F447-9274-8B5B-6D0C825C3974}"/>
              </a:ext>
            </a:extLst>
          </p:cNvPr>
          <p:cNvSpPr/>
          <p:nvPr/>
        </p:nvSpPr>
        <p:spPr>
          <a:xfrm>
            <a:off x="10489406" y="2562072"/>
            <a:ext cx="104775"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0D1F9B9-DC6C-EC84-A7C9-756F303AB58E}"/>
              </a:ext>
            </a:extLst>
          </p:cNvPr>
          <p:cNvSpPr/>
          <p:nvPr/>
        </p:nvSpPr>
        <p:spPr>
          <a:xfrm>
            <a:off x="8875622"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524A6FB-AD2F-3233-B41E-309DC0E7AEEB}"/>
              </a:ext>
            </a:extLst>
          </p:cNvPr>
          <p:cNvSpPr/>
          <p:nvPr/>
        </p:nvSpPr>
        <p:spPr>
          <a:xfrm>
            <a:off x="7389553"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6B074ED-AF2F-5BE9-AC9D-152FD6118A61}"/>
              </a:ext>
            </a:extLst>
          </p:cNvPr>
          <p:cNvSpPr/>
          <p:nvPr/>
        </p:nvSpPr>
        <p:spPr>
          <a:xfrm>
            <a:off x="6650955"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E16D5E8-27B2-A21F-30AE-8C733B6307A2}"/>
              </a:ext>
            </a:extLst>
          </p:cNvPr>
          <p:cNvSpPr/>
          <p:nvPr/>
        </p:nvSpPr>
        <p:spPr>
          <a:xfrm>
            <a:off x="8136397" y="365125"/>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8EC2CB5-BBF4-F9F9-9AE8-EC8E89CA7A4A}"/>
              </a:ext>
            </a:extLst>
          </p:cNvPr>
          <p:cNvSpPr/>
          <p:nvPr/>
        </p:nvSpPr>
        <p:spPr>
          <a:xfrm>
            <a:off x="9614848" y="357348"/>
            <a:ext cx="397226" cy="1463040"/>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81880661-6560-FDAC-5915-E3ACF6256E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37160"/>
            <a:ext cx="5052070" cy="6537973"/>
          </a:xfrm>
          <a:prstGeom prst="rect">
            <a:avLst/>
          </a:prstGeom>
        </p:spPr>
      </p:pic>
    </p:spTree>
    <p:extLst>
      <p:ext uri="{BB962C8B-B14F-4D97-AF65-F5344CB8AC3E}">
        <p14:creationId xmlns:p14="http://schemas.microsoft.com/office/powerpoint/2010/main" val="2453093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AA0CC-E7D2-6987-E42C-247BFB5CF0D9}"/>
              </a:ext>
            </a:extLst>
          </p:cNvPr>
          <p:cNvSpPr>
            <a:spLocks noGrp="1"/>
          </p:cNvSpPr>
          <p:nvPr>
            <p:ph type="title"/>
          </p:nvPr>
        </p:nvSpPr>
        <p:spPr/>
        <p:txBody>
          <a:bodyPr/>
          <a:lstStyle/>
          <a:p>
            <a:r>
              <a:rPr lang="en-US" b="1">
                <a:solidFill>
                  <a:srgbClr val="0070C0"/>
                </a:solidFill>
              </a:rPr>
              <a:t>Focus</a:t>
            </a:r>
          </a:p>
        </p:txBody>
      </p:sp>
      <p:sp>
        <p:nvSpPr>
          <p:cNvPr id="3" name="Content Placeholder 2">
            <a:extLst>
              <a:ext uri="{FF2B5EF4-FFF2-40B4-BE49-F238E27FC236}">
                <a16:creationId xmlns:a16="http://schemas.microsoft.com/office/drawing/2014/main" id="{FC492690-D344-0C82-7982-10FFD4056F3F}"/>
              </a:ext>
            </a:extLst>
          </p:cNvPr>
          <p:cNvSpPr>
            <a:spLocks noGrp="1"/>
          </p:cNvSpPr>
          <p:nvPr>
            <p:ph idx="1"/>
          </p:nvPr>
        </p:nvSpPr>
        <p:spPr>
          <a:xfrm>
            <a:off x="838200" y="1385787"/>
            <a:ext cx="11176322" cy="4351338"/>
          </a:xfrm>
        </p:spPr>
        <p:txBody>
          <a:bodyPr/>
          <a:lstStyle/>
          <a:p>
            <a:r>
              <a:rPr lang="en-US">
                <a:solidFill>
                  <a:srgbClr val="0070C0"/>
                </a:solidFill>
              </a:rPr>
              <a:t>Total Transactions</a:t>
            </a:r>
          </a:p>
          <a:p>
            <a:r>
              <a:rPr lang="en-US">
                <a:solidFill>
                  <a:srgbClr val="0070C0"/>
                </a:solidFill>
              </a:rPr>
              <a:t>Percent Non Matching Transactions</a:t>
            </a:r>
            <a:br>
              <a:rPr lang="en-US"/>
            </a:br>
            <a:r>
              <a:rPr lang="en-US" sz="2000"/>
              <a:t>Percent NonMatch = 100 * Z_Total_Nonmatches / Total_Transactions</a:t>
            </a:r>
          </a:p>
          <a:p>
            <a:r>
              <a:rPr lang="en-US">
                <a:solidFill>
                  <a:srgbClr val="0070C0"/>
                </a:solidFill>
              </a:rPr>
              <a:t>Percent Matching Deceased Transactions</a:t>
            </a:r>
            <a:br>
              <a:rPr lang="en-US"/>
            </a:br>
            <a:r>
              <a:rPr lang="en-US" sz="2000"/>
              <a:t>Percent Match Deceased = 100 * (Y_Single_Match_Deceased + </a:t>
            </a:r>
            <a:br>
              <a:rPr lang="en-US" sz="2000"/>
            </a:br>
            <a:r>
              <a:rPr lang="en-US" sz="2000"/>
              <a:t>                                                              T_Multiple_Match_Deceased) / Total_Matches</a:t>
            </a:r>
          </a:p>
          <a:p>
            <a:r>
              <a:rPr lang="en-US"/>
              <a:t>Percentages provide common comparison metric across all states</a:t>
            </a:r>
            <a:endParaRPr lang="en-US" sz="2400"/>
          </a:p>
          <a:p>
            <a:r>
              <a:rPr lang="en-US"/>
              <a:t>Percentages can have a “small n” problem with low denominators</a:t>
            </a:r>
          </a:p>
          <a:p>
            <a:r>
              <a:rPr lang="en-US"/>
              <a:t>10-Year Time Series (500+ points) </a:t>
            </a:r>
            <a:br>
              <a:rPr lang="en-US" b="1">
                <a:solidFill>
                  <a:srgbClr val="0070C0"/>
                </a:solidFill>
              </a:rPr>
            </a:br>
            <a:r>
              <a:rPr lang="en-US" sz="2400"/>
              <a:t>Study variation over time</a:t>
            </a:r>
          </a:p>
        </p:txBody>
      </p:sp>
      <p:sp>
        <p:nvSpPr>
          <p:cNvPr id="4" name="Slide Number Placeholder 3">
            <a:extLst>
              <a:ext uri="{FF2B5EF4-FFF2-40B4-BE49-F238E27FC236}">
                <a16:creationId xmlns:a16="http://schemas.microsoft.com/office/drawing/2014/main" id="{4CB63646-99F0-247F-714F-21583A641A96}"/>
              </a:ext>
            </a:extLst>
          </p:cNvPr>
          <p:cNvSpPr>
            <a:spLocks noGrp="1"/>
          </p:cNvSpPr>
          <p:nvPr>
            <p:ph type="sldNum" sz="quarter" idx="12"/>
          </p:nvPr>
        </p:nvSpPr>
        <p:spPr/>
        <p:txBody>
          <a:bodyPr/>
          <a:lstStyle/>
          <a:p>
            <a:fld id="{DE006E5C-12E9-419C-94E8-3FE945C12AF0}" type="slidenum">
              <a:rPr lang="en-US" smtClean="0"/>
              <a:t>6</a:t>
            </a:fld>
            <a:endParaRPr lang="en-US"/>
          </a:p>
        </p:txBody>
      </p:sp>
      <p:sp>
        <p:nvSpPr>
          <p:cNvPr id="5" name="TextBox 4">
            <a:extLst>
              <a:ext uri="{FF2B5EF4-FFF2-40B4-BE49-F238E27FC236}">
                <a16:creationId xmlns:a16="http://schemas.microsoft.com/office/drawing/2014/main" id="{B10F219A-6DA4-5A44-19C0-4F0BD0F53A23}"/>
              </a:ext>
            </a:extLst>
          </p:cNvPr>
          <p:cNvSpPr txBox="1"/>
          <p:nvPr/>
        </p:nvSpPr>
        <p:spPr>
          <a:xfrm>
            <a:off x="6983080" y="5446573"/>
            <a:ext cx="3433483" cy="1200329"/>
          </a:xfrm>
          <a:prstGeom prst="rect">
            <a:avLst/>
          </a:prstGeom>
          <a:noFill/>
        </p:spPr>
        <p:txBody>
          <a:bodyPr wrap="square" rtlCol="0">
            <a:spAutoFit/>
          </a:bodyPr>
          <a:lstStyle/>
          <a:p>
            <a:r>
              <a:rPr lang="en-US" i="1">
                <a:solidFill>
                  <a:srgbClr val="0070C0"/>
                </a:solidFill>
              </a:rPr>
              <a:t>PowerPoint “Analysis of HAVV Data: Technical Details” shows how time series were extracted from online Social Security data </a:t>
            </a:r>
          </a:p>
        </p:txBody>
      </p:sp>
    </p:spTree>
    <p:extLst>
      <p:ext uri="{BB962C8B-B14F-4D97-AF65-F5344CB8AC3E}">
        <p14:creationId xmlns:p14="http://schemas.microsoft.com/office/powerpoint/2010/main" val="22913925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59498-5548-F2F7-AAB9-53295FD4F33B}"/>
              </a:ext>
            </a:extLst>
          </p:cNvPr>
          <p:cNvSpPr>
            <a:spLocks noGrp="1"/>
          </p:cNvSpPr>
          <p:nvPr>
            <p:ph type="title"/>
          </p:nvPr>
        </p:nvSpPr>
        <p:spPr/>
        <p:txBody>
          <a:bodyPr/>
          <a:lstStyle/>
          <a:p>
            <a:r>
              <a:rPr lang="en-US" b="1">
                <a:solidFill>
                  <a:srgbClr val="0070C0"/>
                </a:solidFill>
              </a:rPr>
              <a:t>Online GitHub Resources</a:t>
            </a:r>
          </a:p>
        </p:txBody>
      </p:sp>
      <p:sp>
        <p:nvSpPr>
          <p:cNvPr id="3" name="Content Placeholder 2">
            <a:extLst>
              <a:ext uri="{FF2B5EF4-FFF2-40B4-BE49-F238E27FC236}">
                <a16:creationId xmlns:a16="http://schemas.microsoft.com/office/drawing/2014/main" id="{052C006C-8126-CD84-AAA7-AD47BE8B1E34}"/>
              </a:ext>
            </a:extLst>
          </p:cNvPr>
          <p:cNvSpPr>
            <a:spLocks noGrp="1"/>
          </p:cNvSpPr>
          <p:nvPr>
            <p:ph idx="1"/>
          </p:nvPr>
        </p:nvSpPr>
        <p:spPr/>
        <p:txBody>
          <a:bodyPr/>
          <a:lstStyle/>
          <a:p>
            <a:pPr marL="0" indent="0">
              <a:buNone/>
            </a:pPr>
            <a:r>
              <a:rPr lang="en-US" b="1"/>
              <a:t>https://github.com/EarlGlynn/HAVV-analysis</a:t>
            </a:r>
          </a:p>
        </p:txBody>
      </p:sp>
      <p:sp>
        <p:nvSpPr>
          <p:cNvPr id="4" name="Slide Number Placeholder 3">
            <a:extLst>
              <a:ext uri="{FF2B5EF4-FFF2-40B4-BE49-F238E27FC236}">
                <a16:creationId xmlns:a16="http://schemas.microsoft.com/office/drawing/2014/main" id="{3A7E9404-13B5-0BFF-772B-AAE43FE1DB68}"/>
              </a:ext>
            </a:extLst>
          </p:cNvPr>
          <p:cNvSpPr>
            <a:spLocks noGrp="1"/>
          </p:cNvSpPr>
          <p:nvPr>
            <p:ph type="sldNum" sz="quarter" idx="12"/>
          </p:nvPr>
        </p:nvSpPr>
        <p:spPr/>
        <p:txBody>
          <a:bodyPr/>
          <a:lstStyle/>
          <a:p>
            <a:fld id="{DE006E5C-12E9-419C-94E8-3FE945C12AF0}" type="slidenum">
              <a:rPr lang="en-US" smtClean="0"/>
              <a:t>60</a:t>
            </a:fld>
            <a:endParaRPr lang="en-US"/>
          </a:p>
        </p:txBody>
      </p:sp>
      <p:pic>
        <p:nvPicPr>
          <p:cNvPr id="8" name="Picture 7">
            <a:extLst>
              <a:ext uri="{FF2B5EF4-FFF2-40B4-BE49-F238E27FC236}">
                <a16:creationId xmlns:a16="http://schemas.microsoft.com/office/drawing/2014/main" id="{376A7F8A-6F2F-FC8C-E69F-D10CCF47A629}"/>
              </a:ext>
            </a:extLst>
          </p:cNvPr>
          <p:cNvPicPr>
            <a:picLocks noChangeAspect="1"/>
          </p:cNvPicPr>
          <p:nvPr/>
        </p:nvPicPr>
        <p:blipFill>
          <a:blip r:embed="rId3"/>
          <a:stretch>
            <a:fillRect/>
          </a:stretch>
        </p:blipFill>
        <p:spPr>
          <a:xfrm>
            <a:off x="755822" y="3794940"/>
            <a:ext cx="2590800" cy="619125"/>
          </a:xfrm>
          <a:prstGeom prst="rect">
            <a:avLst/>
          </a:prstGeom>
        </p:spPr>
      </p:pic>
      <p:pic>
        <p:nvPicPr>
          <p:cNvPr id="10" name="Picture 9">
            <a:extLst>
              <a:ext uri="{FF2B5EF4-FFF2-40B4-BE49-F238E27FC236}">
                <a16:creationId xmlns:a16="http://schemas.microsoft.com/office/drawing/2014/main" id="{B08F6023-97AB-BDF0-78FC-898D325DB8D8}"/>
              </a:ext>
            </a:extLst>
          </p:cNvPr>
          <p:cNvPicPr>
            <a:picLocks noChangeAspect="1"/>
          </p:cNvPicPr>
          <p:nvPr/>
        </p:nvPicPr>
        <p:blipFill>
          <a:blip r:embed="rId4"/>
          <a:stretch>
            <a:fillRect/>
          </a:stretch>
        </p:blipFill>
        <p:spPr>
          <a:xfrm>
            <a:off x="1686568" y="4270791"/>
            <a:ext cx="2409825" cy="1257300"/>
          </a:xfrm>
          <a:prstGeom prst="rect">
            <a:avLst/>
          </a:prstGeom>
        </p:spPr>
      </p:pic>
      <p:sp>
        <p:nvSpPr>
          <p:cNvPr id="11" name="TextBox 10">
            <a:extLst>
              <a:ext uri="{FF2B5EF4-FFF2-40B4-BE49-F238E27FC236}">
                <a16:creationId xmlns:a16="http://schemas.microsoft.com/office/drawing/2014/main" id="{0C2863E1-E7DC-65E7-DB54-9B09369CD342}"/>
              </a:ext>
            </a:extLst>
          </p:cNvPr>
          <p:cNvSpPr txBox="1"/>
          <p:nvPr/>
        </p:nvSpPr>
        <p:spPr>
          <a:xfrm>
            <a:off x="4654377" y="5047448"/>
            <a:ext cx="3699603" cy="369332"/>
          </a:xfrm>
          <a:prstGeom prst="rect">
            <a:avLst/>
          </a:prstGeom>
          <a:noFill/>
        </p:spPr>
        <p:txBody>
          <a:bodyPr wrap="none" rtlCol="0">
            <a:spAutoFit/>
          </a:bodyPr>
          <a:lstStyle/>
          <a:p>
            <a:r>
              <a:rPr lang="en-US"/>
              <a:t>Download or View PNGs/PDFs online</a:t>
            </a:r>
          </a:p>
        </p:txBody>
      </p:sp>
      <p:sp>
        <p:nvSpPr>
          <p:cNvPr id="12" name="TextBox 11">
            <a:extLst>
              <a:ext uri="{FF2B5EF4-FFF2-40B4-BE49-F238E27FC236}">
                <a16:creationId xmlns:a16="http://schemas.microsoft.com/office/drawing/2014/main" id="{20B66C70-D0D3-CD2C-2689-290FD09B286D}"/>
              </a:ext>
            </a:extLst>
          </p:cNvPr>
          <p:cNvSpPr txBox="1"/>
          <p:nvPr/>
        </p:nvSpPr>
        <p:spPr>
          <a:xfrm>
            <a:off x="4654378" y="3901459"/>
            <a:ext cx="3283848" cy="369332"/>
          </a:xfrm>
          <a:prstGeom prst="rect">
            <a:avLst/>
          </a:prstGeom>
          <a:noFill/>
        </p:spPr>
        <p:txBody>
          <a:bodyPr wrap="none" rtlCol="0">
            <a:spAutoFit/>
          </a:bodyPr>
          <a:lstStyle/>
          <a:p>
            <a:r>
              <a:rPr lang="en-US" b="1"/>
              <a:t>All 50 states + DC; separate Total</a:t>
            </a:r>
          </a:p>
        </p:txBody>
      </p:sp>
      <p:sp>
        <p:nvSpPr>
          <p:cNvPr id="13" name="TextBox 12">
            <a:extLst>
              <a:ext uri="{FF2B5EF4-FFF2-40B4-BE49-F238E27FC236}">
                <a16:creationId xmlns:a16="http://schemas.microsoft.com/office/drawing/2014/main" id="{DBCE7393-D025-41F4-AC5D-60B986D0A77C}"/>
              </a:ext>
            </a:extLst>
          </p:cNvPr>
          <p:cNvSpPr txBox="1"/>
          <p:nvPr/>
        </p:nvSpPr>
        <p:spPr>
          <a:xfrm>
            <a:off x="4654377" y="4405728"/>
            <a:ext cx="3513269" cy="369332"/>
          </a:xfrm>
          <a:prstGeom prst="rect">
            <a:avLst/>
          </a:prstGeom>
          <a:noFill/>
        </p:spPr>
        <p:txBody>
          <a:bodyPr wrap="none" rtlCol="0">
            <a:spAutoFit/>
          </a:bodyPr>
          <a:lstStyle/>
          <a:p>
            <a:r>
              <a:rPr lang="en-US"/>
              <a:t>Download or View Excel files online</a:t>
            </a:r>
          </a:p>
        </p:txBody>
      </p:sp>
      <p:pic>
        <p:nvPicPr>
          <p:cNvPr id="15" name="Picture 14">
            <a:extLst>
              <a:ext uri="{FF2B5EF4-FFF2-40B4-BE49-F238E27FC236}">
                <a16:creationId xmlns:a16="http://schemas.microsoft.com/office/drawing/2014/main" id="{35D38003-82E0-D6B2-280D-4107DAAD795A}"/>
              </a:ext>
            </a:extLst>
          </p:cNvPr>
          <p:cNvPicPr>
            <a:picLocks noChangeAspect="1"/>
          </p:cNvPicPr>
          <p:nvPr/>
        </p:nvPicPr>
        <p:blipFill>
          <a:blip r:embed="rId5"/>
          <a:stretch>
            <a:fillRect/>
          </a:stretch>
        </p:blipFill>
        <p:spPr>
          <a:xfrm>
            <a:off x="8439150" y="4383071"/>
            <a:ext cx="3086100" cy="333375"/>
          </a:xfrm>
          <a:prstGeom prst="rect">
            <a:avLst/>
          </a:prstGeom>
        </p:spPr>
      </p:pic>
      <p:pic>
        <p:nvPicPr>
          <p:cNvPr id="19" name="Picture 18">
            <a:extLst>
              <a:ext uri="{FF2B5EF4-FFF2-40B4-BE49-F238E27FC236}">
                <a16:creationId xmlns:a16="http://schemas.microsoft.com/office/drawing/2014/main" id="{EF24F71A-0BB1-0A9A-4A4E-3CA7288780A0}"/>
              </a:ext>
            </a:extLst>
          </p:cNvPr>
          <p:cNvPicPr>
            <a:picLocks noChangeAspect="1"/>
          </p:cNvPicPr>
          <p:nvPr/>
        </p:nvPicPr>
        <p:blipFill>
          <a:blip r:embed="rId6"/>
          <a:stretch>
            <a:fillRect/>
          </a:stretch>
        </p:blipFill>
        <p:spPr>
          <a:xfrm>
            <a:off x="8524597" y="5082703"/>
            <a:ext cx="2886075" cy="1343025"/>
          </a:xfrm>
          <a:prstGeom prst="rect">
            <a:avLst/>
          </a:prstGeom>
        </p:spPr>
      </p:pic>
      <p:pic>
        <p:nvPicPr>
          <p:cNvPr id="7" name="Picture 6">
            <a:extLst>
              <a:ext uri="{FF2B5EF4-FFF2-40B4-BE49-F238E27FC236}">
                <a16:creationId xmlns:a16="http://schemas.microsoft.com/office/drawing/2014/main" id="{BD68172A-62D2-57E3-C01A-CAFECF2F44EE}"/>
              </a:ext>
            </a:extLst>
          </p:cNvPr>
          <p:cNvPicPr>
            <a:picLocks noChangeAspect="1"/>
          </p:cNvPicPr>
          <p:nvPr/>
        </p:nvPicPr>
        <p:blipFill>
          <a:blip r:embed="rId7"/>
          <a:stretch>
            <a:fillRect/>
          </a:stretch>
        </p:blipFill>
        <p:spPr>
          <a:xfrm>
            <a:off x="928052" y="5643563"/>
            <a:ext cx="2085975" cy="533400"/>
          </a:xfrm>
          <a:prstGeom prst="rect">
            <a:avLst/>
          </a:prstGeom>
        </p:spPr>
      </p:pic>
      <p:pic>
        <p:nvPicPr>
          <p:cNvPr id="14" name="Picture 13">
            <a:extLst>
              <a:ext uri="{FF2B5EF4-FFF2-40B4-BE49-F238E27FC236}">
                <a16:creationId xmlns:a16="http://schemas.microsoft.com/office/drawing/2014/main" id="{B9ED8CF6-6A2B-F59F-3560-21732AB6A18F}"/>
              </a:ext>
            </a:extLst>
          </p:cNvPr>
          <p:cNvPicPr>
            <a:picLocks noChangeAspect="1"/>
          </p:cNvPicPr>
          <p:nvPr/>
        </p:nvPicPr>
        <p:blipFill>
          <a:blip r:embed="rId8"/>
          <a:stretch>
            <a:fillRect/>
          </a:stretch>
        </p:blipFill>
        <p:spPr>
          <a:xfrm>
            <a:off x="9338945" y="1710924"/>
            <a:ext cx="1876425" cy="619125"/>
          </a:xfrm>
          <a:prstGeom prst="rect">
            <a:avLst/>
          </a:prstGeom>
        </p:spPr>
      </p:pic>
      <p:pic>
        <p:nvPicPr>
          <p:cNvPr id="17" name="Picture 16">
            <a:extLst>
              <a:ext uri="{FF2B5EF4-FFF2-40B4-BE49-F238E27FC236}">
                <a16:creationId xmlns:a16="http://schemas.microsoft.com/office/drawing/2014/main" id="{6F8EE3EF-FCA6-B8BD-EC9D-2B13D79DB60E}"/>
              </a:ext>
            </a:extLst>
          </p:cNvPr>
          <p:cNvPicPr>
            <a:picLocks noChangeAspect="1"/>
          </p:cNvPicPr>
          <p:nvPr/>
        </p:nvPicPr>
        <p:blipFill>
          <a:blip r:embed="rId9"/>
          <a:stretch>
            <a:fillRect/>
          </a:stretch>
        </p:blipFill>
        <p:spPr>
          <a:xfrm>
            <a:off x="9338945" y="2370923"/>
            <a:ext cx="2181225" cy="733425"/>
          </a:xfrm>
          <a:prstGeom prst="rect">
            <a:avLst/>
          </a:prstGeom>
        </p:spPr>
      </p:pic>
      <p:pic>
        <p:nvPicPr>
          <p:cNvPr id="20" name="Picture 19">
            <a:extLst>
              <a:ext uri="{FF2B5EF4-FFF2-40B4-BE49-F238E27FC236}">
                <a16:creationId xmlns:a16="http://schemas.microsoft.com/office/drawing/2014/main" id="{C0C7D762-AF1E-D6F3-CC73-DD18A23BD3BE}"/>
              </a:ext>
            </a:extLst>
          </p:cNvPr>
          <p:cNvPicPr>
            <a:picLocks noChangeAspect="1"/>
          </p:cNvPicPr>
          <p:nvPr/>
        </p:nvPicPr>
        <p:blipFill>
          <a:blip r:embed="rId10"/>
          <a:stretch>
            <a:fillRect/>
          </a:stretch>
        </p:blipFill>
        <p:spPr>
          <a:xfrm>
            <a:off x="928052" y="2257039"/>
            <a:ext cx="3305175" cy="485775"/>
          </a:xfrm>
          <a:prstGeom prst="rect">
            <a:avLst/>
          </a:prstGeom>
        </p:spPr>
      </p:pic>
      <p:pic>
        <p:nvPicPr>
          <p:cNvPr id="6" name="Picture 5">
            <a:extLst>
              <a:ext uri="{FF2B5EF4-FFF2-40B4-BE49-F238E27FC236}">
                <a16:creationId xmlns:a16="http://schemas.microsoft.com/office/drawing/2014/main" id="{20B2E11B-3C30-6D16-C38B-C8D5D648F274}"/>
              </a:ext>
            </a:extLst>
          </p:cNvPr>
          <p:cNvPicPr>
            <a:picLocks noChangeAspect="1"/>
          </p:cNvPicPr>
          <p:nvPr/>
        </p:nvPicPr>
        <p:blipFill>
          <a:blip r:embed="rId11"/>
          <a:stretch>
            <a:fillRect/>
          </a:stretch>
        </p:blipFill>
        <p:spPr>
          <a:xfrm>
            <a:off x="928052" y="2787244"/>
            <a:ext cx="2857500" cy="609600"/>
          </a:xfrm>
          <a:prstGeom prst="rect">
            <a:avLst/>
          </a:prstGeom>
        </p:spPr>
      </p:pic>
      <p:pic>
        <p:nvPicPr>
          <p:cNvPr id="16" name="Picture 15">
            <a:extLst>
              <a:ext uri="{FF2B5EF4-FFF2-40B4-BE49-F238E27FC236}">
                <a16:creationId xmlns:a16="http://schemas.microsoft.com/office/drawing/2014/main" id="{47AEF844-A9C3-D834-7CAB-A98D7EEA1D0B}"/>
              </a:ext>
            </a:extLst>
          </p:cNvPr>
          <p:cNvPicPr>
            <a:picLocks noChangeAspect="1"/>
          </p:cNvPicPr>
          <p:nvPr/>
        </p:nvPicPr>
        <p:blipFill>
          <a:blip r:embed="rId12"/>
          <a:stretch>
            <a:fillRect/>
          </a:stretch>
        </p:blipFill>
        <p:spPr>
          <a:xfrm>
            <a:off x="928052" y="3202139"/>
            <a:ext cx="2857500" cy="638175"/>
          </a:xfrm>
          <a:prstGeom prst="rect">
            <a:avLst/>
          </a:prstGeom>
        </p:spPr>
      </p:pic>
    </p:spTree>
    <p:extLst>
      <p:ext uri="{BB962C8B-B14F-4D97-AF65-F5344CB8AC3E}">
        <p14:creationId xmlns:p14="http://schemas.microsoft.com/office/powerpoint/2010/main" val="3399997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9AF0-42AB-8F43-FDE6-53FCE813462B}"/>
              </a:ext>
            </a:extLst>
          </p:cNvPr>
          <p:cNvSpPr>
            <a:spLocks noGrp="1"/>
          </p:cNvSpPr>
          <p:nvPr>
            <p:ph type="title"/>
          </p:nvPr>
        </p:nvSpPr>
        <p:spPr/>
        <p:txBody>
          <a:bodyPr/>
          <a:lstStyle/>
          <a:p>
            <a:r>
              <a:rPr lang="en-US" b="1">
                <a:solidFill>
                  <a:srgbClr val="0070C0"/>
                </a:solidFill>
              </a:rPr>
              <a:t>Example:  Total Transactions in Maryland</a:t>
            </a:r>
          </a:p>
        </p:txBody>
      </p:sp>
      <p:pic>
        <p:nvPicPr>
          <p:cNvPr id="8" name="Content Placeholder 7">
            <a:extLst>
              <a:ext uri="{FF2B5EF4-FFF2-40B4-BE49-F238E27FC236}">
                <a16:creationId xmlns:a16="http://schemas.microsoft.com/office/drawing/2014/main" id="{83478C77-C09E-EE96-5650-32545B9E2CB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00" y="1371600"/>
            <a:ext cx="9144066" cy="4000529"/>
          </a:xfrm>
        </p:spPr>
      </p:pic>
      <p:sp>
        <p:nvSpPr>
          <p:cNvPr id="4" name="Slide Number Placeholder 3">
            <a:extLst>
              <a:ext uri="{FF2B5EF4-FFF2-40B4-BE49-F238E27FC236}">
                <a16:creationId xmlns:a16="http://schemas.microsoft.com/office/drawing/2014/main" id="{B305FAE3-DC6F-DD63-7683-B30E9AA71D4D}"/>
              </a:ext>
            </a:extLst>
          </p:cNvPr>
          <p:cNvSpPr>
            <a:spLocks noGrp="1"/>
          </p:cNvSpPr>
          <p:nvPr>
            <p:ph type="sldNum" sz="quarter" idx="12"/>
          </p:nvPr>
        </p:nvSpPr>
        <p:spPr/>
        <p:txBody>
          <a:bodyPr/>
          <a:lstStyle/>
          <a:p>
            <a:fld id="{DE006E5C-12E9-419C-94E8-3FE945C12AF0}" type="slidenum">
              <a:rPr lang="en-US" smtClean="0"/>
              <a:t>7</a:t>
            </a:fld>
            <a:endParaRPr lang="en-US"/>
          </a:p>
        </p:txBody>
      </p:sp>
      <p:sp>
        <p:nvSpPr>
          <p:cNvPr id="9" name="Rectangle 8">
            <a:extLst>
              <a:ext uri="{FF2B5EF4-FFF2-40B4-BE49-F238E27FC236}">
                <a16:creationId xmlns:a16="http://schemas.microsoft.com/office/drawing/2014/main" id="{D906A8D2-B7F7-9679-B468-8F2E62535DF5}"/>
              </a:ext>
            </a:extLst>
          </p:cNvPr>
          <p:cNvSpPr/>
          <p:nvPr/>
        </p:nvSpPr>
        <p:spPr>
          <a:xfrm>
            <a:off x="7634950" y="1783080"/>
            <a:ext cx="1951300" cy="2624328"/>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609079B-3CBA-0106-DCE0-908D930CACB8}"/>
              </a:ext>
            </a:extLst>
          </p:cNvPr>
          <p:cNvSpPr txBox="1"/>
          <p:nvPr/>
        </p:nvSpPr>
        <p:spPr>
          <a:xfrm>
            <a:off x="838200" y="5671595"/>
            <a:ext cx="6130909" cy="923330"/>
          </a:xfrm>
          <a:prstGeom prst="rect">
            <a:avLst/>
          </a:prstGeom>
          <a:noFill/>
        </p:spPr>
        <p:txBody>
          <a:bodyPr wrap="none" rtlCol="0">
            <a:spAutoFit/>
          </a:bodyPr>
          <a:lstStyle/>
          <a:p>
            <a:r>
              <a:rPr lang="en-US" b="1"/>
              <a:t>2014, 2016, 2018</a:t>
            </a:r>
            <a:r>
              <a:rPr lang="en-US"/>
              <a:t>:  spikes before primary and general elections</a:t>
            </a:r>
          </a:p>
          <a:p>
            <a:r>
              <a:rPr lang="en-US" b="1"/>
              <a:t>2020</a:t>
            </a:r>
            <a:r>
              <a:rPr lang="en-US"/>
              <a:t>:  Two spikes earlier in year; spike before Nov. election</a:t>
            </a:r>
          </a:p>
          <a:p>
            <a:r>
              <a:rPr lang="en-US" b="1"/>
              <a:t>2022-2024:  New normal?  Year-round electioneering?</a:t>
            </a:r>
          </a:p>
        </p:txBody>
      </p:sp>
      <p:sp>
        <p:nvSpPr>
          <p:cNvPr id="3" name="Rectangle 2">
            <a:extLst>
              <a:ext uri="{FF2B5EF4-FFF2-40B4-BE49-F238E27FC236}">
                <a16:creationId xmlns:a16="http://schemas.microsoft.com/office/drawing/2014/main" id="{F172962B-60C3-51A5-0B1D-3C9298F828D3}"/>
              </a:ext>
            </a:extLst>
          </p:cNvPr>
          <p:cNvSpPr/>
          <p:nvPr/>
        </p:nvSpPr>
        <p:spPr>
          <a:xfrm>
            <a:off x="228735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B628F0F-5796-81CC-0B18-60D8E89A3E82}"/>
              </a:ext>
            </a:extLst>
          </p:cNvPr>
          <p:cNvSpPr/>
          <p:nvPr/>
        </p:nvSpPr>
        <p:spPr>
          <a:xfrm>
            <a:off x="361458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D92FCDB-6C0C-DCE9-823A-286430492F70}"/>
              </a:ext>
            </a:extLst>
          </p:cNvPr>
          <p:cNvSpPr/>
          <p:nvPr/>
        </p:nvSpPr>
        <p:spPr>
          <a:xfrm>
            <a:off x="494673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774FF92-3441-D3A6-4935-8FE17ECF0321}"/>
              </a:ext>
            </a:extLst>
          </p:cNvPr>
          <p:cNvSpPr/>
          <p:nvPr/>
        </p:nvSpPr>
        <p:spPr>
          <a:xfrm>
            <a:off x="6271260"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2174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9AF0-42AB-8F43-FDE6-53FCE813462B}"/>
              </a:ext>
            </a:extLst>
          </p:cNvPr>
          <p:cNvSpPr>
            <a:spLocks noGrp="1"/>
          </p:cNvSpPr>
          <p:nvPr>
            <p:ph type="title"/>
          </p:nvPr>
        </p:nvSpPr>
        <p:spPr/>
        <p:txBody>
          <a:bodyPr/>
          <a:lstStyle/>
          <a:p>
            <a:r>
              <a:rPr lang="en-US" b="1">
                <a:solidFill>
                  <a:srgbClr val="0070C0"/>
                </a:solidFill>
              </a:rPr>
              <a:t>Example: Percent Non Matching Transactions</a:t>
            </a:r>
          </a:p>
        </p:txBody>
      </p:sp>
      <p:sp>
        <p:nvSpPr>
          <p:cNvPr id="4" name="Slide Number Placeholder 3">
            <a:extLst>
              <a:ext uri="{FF2B5EF4-FFF2-40B4-BE49-F238E27FC236}">
                <a16:creationId xmlns:a16="http://schemas.microsoft.com/office/drawing/2014/main" id="{B305FAE3-DC6F-DD63-7683-B30E9AA71D4D}"/>
              </a:ext>
            </a:extLst>
          </p:cNvPr>
          <p:cNvSpPr>
            <a:spLocks noGrp="1"/>
          </p:cNvSpPr>
          <p:nvPr>
            <p:ph type="sldNum" sz="quarter" idx="12"/>
          </p:nvPr>
        </p:nvSpPr>
        <p:spPr/>
        <p:txBody>
          <a:bodyPr/>
          <a:lstStyle/>
          <a:p>
            <a:fld id="{DE006E5C-12E9-419C-94E8-3FE945C12AF0}" type="slidenum">
              <a:rPr lang="en-US" smtClean="0"/>
              <a:t>8</a:t>
            </a:fld>
            <a:endParaRPr lang="en-US"/>
          </a:p>
        </p:txBody>
      </p:sp>
      <p:pic>
        <p:nvPicPr>
          <p:cNvPr id="6" name="Picture 5">
            <a:extLst>
              <a:ext uri="{FF2B5EF4-FFF2-40B4-BE49-F238E27FC236}">
                <a16:creationId xmlns:a16="http://schemas.microsoft.com/office/drawing/2014/main" id="{15241B62-5A1C-0F6A-AF74-FEF86F78DB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1371600"/>
            <a:ext cx="9144066" cy="4000529"/>
          </a:xfrm>
          <a:prstGeom prst="rect">
            <a:avLst/>
          </a:prstGeom>
        </p:spPr>
      </p:pic>
      <p:sp>
        <p:nvSpPr>
          <p:cNvPr id="7" name="TextBox 6">
            <a:extLst>
              <a:ext uri="{FF2B5EF4-FFF2-40B4-BE49-F238E27FC236}">
                <a16:creationId xmlns:a16="http://schemas.microsoft.com/office/drawing/2014/main" id="{E97596DE-892A-191B-D67D-9E65216CE197}"/>
              </a:ext>
            </a:extLst>
          </p:cNvPr>
          <p:cNvSpPr txBox="1"/>
          <p:nvPr/>
        </p:nvSpPr>
        <p:spPr>
          <a:xfrm>
            <a:off x="838200" y="5671595"/>
            <a:ext cx="8081828" cy="923330"/>
          </a:xfrm>
          <a:prstGeom prst="rect">
            <a:avLst/>
          </a:prstGeom>
          <a:noFill/>
        </p:spPr>
        <p:txBody>
          <a:bodyPr wrap="none" rtlCol="0">
            <a:spAutoFit/>
          </a:bodyPr>
          <a:lstStyle/>
          <a:p>
            <a:r>
              <a:rPr lang="en-US" b="1"/>
              <a:t>2014-2020</a:t>
            </a:r>
            <a:r>
              <a:rPr lang="en-US"/>
              <a:t>:  ~25% non-match rate is typical  </a:t>
            </a:r>
            <a:br>
              <a:rPr lang="en-US"/>
            </a:br>
            <a:r>
              <a:rPr lang="en-US"/>
              <a:t>                        nonmatch 75+% spikes correlate to many of the total transaction spikes</a:t>
            </a:r>
          </a:p>
          <a:p>
            <a:r>
              <a:rPr lang="en-US" b="1"/>
              <a:t>2022-2024:  New normal?  75+% nonmatch rate most of the year</a:t>
            </a:r>
          </a:p>
        </p:txBody>
      </p:sp>
      <p:cxnSp>
        <p:nvCxnSpPr>
          <p:cNvPr id="8" name="Straight Connector 7">
            <a:extLst>
              <a:ext uri="{FF2B5EF4-FFF2-40B4-BE49-F238E27FC236}">
                <a16:creationId xmlns:a16="http://schemas.microsoft.com/office/drawing/2014/main" id="{522C81DC-6C36-A099-A944-5374B8DD79E7}"/>
              </a:ext>
            </a:extLst>
          </p:cNvPr>
          <p:cNvCxnSpPr>
            <a:cxnSpLocks/>
          </p:cNvCxnSpPr>
          <p:nvPr/>
        </p:nvCxnSpPr>
        <p:spPr>
          <a:xfrm>
            <a:off x="2029362" y="3876860"/>
            <a:ext cx="5540481" cy="0"/>
          </a:xfrm>
          <a:prstGeom prst="line">
            <a:avLst/>
          </a:prstGeom>
          <a:ln w="63500">
            <a:prstDash val="sysDot"/>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DA3DE2B5-C50C-4B94-794D-EB21E218FFB5}"/>
              </a:ext>
            </a:extLst>
          </p:cNvPr>
          <p:cNvSpPr/>
          <p:nvPr/>
        </p:nvSpPr>
        <p:spPr>
          <a:xfrm>
            <a:off x="7569843" y="1767840"/>
            <a:ext cx="1951300" cy="268224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552509F-A522-375E-0622-8EC4C1112D62}"/>
              </a:ext>
            </a:extLst>
          </p:cNvPr>
          <p:cNvSpPr/>
          <p:nvPr/>
        </p:nvSpPr>
        <p:spPr>
          <a:xfrm>
            <a:off x="204460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CCC9AD-E954-2345-7D7C-9B18E86FAC37}"/>
              </a:ext>
            </a:extLst>
          </p:cNvPr>
          <p:cNvSpPr/>
          <p:nvPr/>
        </p:nvSpPr>
        <p:spPr>
          <a:xfrm>
            <a:off x="342517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FA02E4F-0696-B6C0-7E0D-D35B5436E75F}"/>
              </a:ext>
            </a:extLst>
          </p:cNvPr>
          <p:cNvSpPr/>
          <p:nvPr/>
        </p:nvSpPr>
        <p:spPr>
          <a:xfrm>
            <a:off x="478780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C880AB6-8976-EC6A-3083-5C92EF2F9003}"/>
              </a:ext>
            </a:extLst>
          </p:cNvPr>
          <p:cNvSpPr/>
          <p:nvPr/>
        </p:nvSpPr>
        <p:spPr>
          <a:xfrm>
            <a:off x="616567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9924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9AF0-42AB-8F43-FDE6-53FCE813462B}"/>
              </a:ext>
            </a:extLst>
          </p:cNvPr>
          <p:cNvSpPr>
            <a:spLocks noGrp="1"/>
          </p:cNvSpPr>
          <p:nvPr>
            <p:ph type="title"/>
          </p:nvPr>
        </p:nvSpPr>
        <p:spPr/>
        <p:txBody>
          <a:bodyPr/>
          <a:lstStyle/>
          <a:p>
            <a:r>
              <a:rPr lang="en-US" b="1">
                <a:solidFill>
                  <a:srgbClr val="0070C0"/>
                </a:solidFill>
              </a:rPr>
              <a:t>Example: </a:t>
            </a:r>
            <a:r>
              <a:rPr lang="en-US" sz="4000" b="1">
                <a:solidFill>
                  <a:srgbClr val="0070C0"/>
                </a:solidFill>
              </a:rPr>
              <a:t>Percent Matching Deceased Transactions</a:t>
            </a:r>
          </a:p>
        </p:txBody>
      </p:sp>
      <p:sp>
        <p:nvSpPr>
          <p:cNvPr id="4" name="Slide Number Placeholder 3">
            <a:extLst>
              <a:ext uri="{FF2B5EF4-FFF2-40B4-BE49-F238E27FC236}">
                <a16:creationId xmlns:a16="http://schemas.microsoft.com/office/drawing/2014/main" id="{B305FAE3-DC6F-DD63-7683-B30E9AA71D4D}"/>
              </a:ext>
            </a:extLst>
          </p:cNvPr>
          <p:cNvSpPr>
            <a:spLocks noGrp="1"/>
          </p:cNvSpPr>
          <p:nvPr>
            <p:ph type="sldNum" sz="quarter" idx="12"/>
          </p:nvPr>
        </p:nvSpPr>
        <p:spPr/>
        <p:txBody>
          <a:bodyPr/>
          <a:lstStyle/>
          <a:p>
            <a:fld id="{DE006E5C-12E9-419C-94E8-3FE945C12AF0}" type="slidenum">
              <a:rPr lang="en-US" smtClean="0"/>
              <a:t>9</a:t>
            </a:fld>
            <a:endParaRPr lang="en-US"/>
          </a:p>
        </p:txBody>
      </p:sp>
      <p:pic>
        <p:nvPicPr>
          <p:cNvPr id="6" name="Picture 5">
            <a:extLst>
              <a:ext uri="{FF2B5EF4-FFF2-40B4-BE49-F238E27FC236}">
                <a16:creationId xmlns:a16="http://schemas.microsoft.com/office/drawing/2014/main" id="{D0C1A26B-7FD0-E62D-A330-82DE59F325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1371600"/>
            <a:ext cx="9144066" cy="4000529"/>
          </a:xfrm>
          <a:prstGeom prst="rect">
            <a:avLst/>
          </a:prstGeom>
        </p:spPr>
      </p:pic>
      <p:sp>
        <p:nvSpPr>
          <p:cNvPr id="7" name="Rectangle 6">
            <a:extLst>
              <a:ext uri="{FF2B5EF4-FFF2-40B4-BE49-F238E27FC236}">
                <a16:creationId xmlns:a16="http://schemas.microsoft.com/office/drawing/2014/main" id="{7BC389B7-F155-3772-E6E3-734F666CBDBD}"/>
              </a:ext>
            </a:extLst>
          </p:cNvPr>
          <p:cNvSpPr/>
          <p:nvPr/>
        </p:nvSpPr>
        <p:spPr>
          <a:xfrm>
            <a:off x="7604567" y="1783080"/>
            <a:ext cx="856527"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C47F1D4-65F0-56EF-B21C-A7B704604FC4}"/>
              </a:ext>
            </a:extLst>
          </p:cNvPr>
          <p:cNvSpPr txBox="1"/>
          <p:nvPr/>
        </p:nvSpPr>
        <p:spPr>
          <a:xfrm>
            <a:off x="838200" y="5671595"/>
            <a:ext cx="8914556" cy="646331"/>
          </a:xfrm>
          <a:prstGeom prst="rect">
            <a:avLst/>
          </a:prstGeom>
          <a:noFill/>
        </p:spPr>
        <p:txBody>
          <a:bodyPr wrap="none" rtlCol="0">
            <a:spAutoFit/>
          </a:bodyPr>
          <a:lstStyle/>
          <a:p>
            <a:r>
              <a:rPr lang="en-US" b="1"/>
              <a:t>2014-2022</a:t>
            </a:r>
            <a:r>
              <a:rPr lang="en-US"/>
              <a:t>:  Relatively minor spikes in higher death match rates at times of transaction spikes</a:t>
            </a:r>
          </a:p>
          <a:p>
            <a:r>
              <a:rPr lang="en-US" b="1"/>
              <a:t>2022-2023:  Why did death match rates swell in 2022?</a:t>
            </a:r>
          </a:p>
        </p:txBody>
      </p:sp>
      <p:sp>
        <p:nvSpPr>
          <p:cNvPr id="3" name="Rectangle 2">
            <a:extLst>
              <a:ext uri="{FF2B5EF4-FFF2-40B4-BE49-F238E27FC236}">
                <a16:creationId xmlns:a16="http://schemas.microsoft.com/office/drawing/2014/main" id="{3E6AF0B5-BD2B-7D00-F887-8B3FD0CD2A4E}"/>
              </a:ext>
            </a:extLst>
          </p:cNvPr>
          <p:cNvSpPr/>
          <p:nvPr/>
        </p:nvSpPr>
        <p:spPr>
          <a:xfrm>
            <a:off x="194554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A53F215-7463-903B-0288-39B0A9880348}"/>
              </a:ext>
            </a:extLst>
          </p:cNvPr>
          <p:cNvSpPr/>
          <p:nvPr/>
        </p:nvSpPr>
        <p:spPr>
          <a:xfrm>
            <a:off x="334897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1C837C0-84C8-6821-4B5A-FA147F5DB093}"/>
              </a:ext>
            </a:extLst>
          </p:cNvPr>
          <p:cNvSpPr/>
          <p:nvPr/>
        </p:nvSpPr>
        <p:spPr>
          <a:xfrm>
            <a:off x="473446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5D61CB-340B-D353-F9F9-85ABEE8B37A5}"/>
              </a:ext>
            </a:extLst>
          </p:cNvPr>
          <p:cNvSpPr/>
          <p:nvPr/>
        </p:nvSpPr>
        <p:spPr>
          <a:xfrm>
            <a:off x="6119952" y="1783080"/>
            <a:ext cx="669210" cy="26212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17513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4292</TotalTime>
  <Words>6496</Words>
  <Application>Microsoft Office PowerPoint</Application>
  <PresentationFormat>Widescreen</PresentationFormat>
  <Paragraphs>750</Paragraphs>
  <Slides>60</Slides>
  <Notes>56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Arial</vt:lpstr>
      <vt:lpstr>Calibri</vt:lpstr>
      <vt:lpstr>Calibri Light</vt:lpstr>
      <vt:lpstr>inherit</vt:lpstr>
      <vt:lpstr>Spectral</vt:lpstr>
      <vt:lpstr>Times New Roman</vt:lpstr>
      <vt:lpstr>TwitterChirp</vt:lpstr>
      <vt:lpstr>var(--font_family_headings, var(--font_family_headings_preset, var(--font-family-title)))</vt:lpstr>
      <vt:lpstr>Office Theme</vt:lpstr>
      <vt:lpstr>Help America Vote Verification:  Data Issues to Explore </vt:lpstr>
      <vt:lpstr>HAVV Data Issues to Explore</vt:lpstr>
      <vt:lpstr>HAVV Background: Conceptual Process</vt:lpstr>
      <vt:lpstr>Research Questions</vt:lpstr>
      <vt:lpstr>Sample HAVV weekly sheet One of 721 sheets</vt:lpstr>
      <vt:lpstr>Focus</vt:lpstr>
      <vt:lpstr>Example:  Total Transactions in Maryland</vt:lpstr>
      <vt:lpstr>Example: Percent Non Matching Transactions</vt:lpstr>
      <vt:lpstr>Example: Percent Matching Deceased Transactions</vt:lpstr>
      <vt:lpstr>Example:  HAVV data corresponding to charts</vt:lpstr>
      <vt:lpstr>Alabama</vt:lpstr>
      <vt:lpstr>Alaska</vt:lpstr>
      <vt:lpstr>Arizona</vt:lpstr>
      <vt:lpstr>Arkansas</vt:lpstr>
      <vt:lpstr>California</vt:lpstr>
      <vt:lpstr>Colorado</vt:lpstr>
      <vt:lpstr>Connecticut</vt:lpstr>
      <vt:lpstr>Delaware</vt:lpstr>
      <vt:lpstr>District of Columbia</vt:lpstr>
      <vt:lpstr>Florida</vt:lpstr>
      <vt:lpstr>Georgia</vt:lpstr>
      <vt:lpstr>Hawaii</vt:lpstr>
      <vt:lpstr>Idaho</vt:lpstr>
      <vt:lpstr>Illinois</vt:lpstr>
      <vt:lpstr>Illinois</vt:lpstr>
      <vt:lpstr>Indiana</vt:lpstr>
      <vt:lpstr>Iowa</vt:lpstr>
      <vt:lpstr>Kansas</vt:lpstr>
      <vt:lpstr>Kentucky</vt:lpstr>
      <vt:lpstr>Louisiana</vt:lpstr>
      <vt:lpstr>Maine</vt:lpstr>
      <vt:lpstr>Maryland</vt:lpstr>
      <vt:lpstr>Massachusetts</vt:lpstr>
      <vt:lpstr>Michigan</vt:lpstr>
      <vt:lpstr>Minnesota</vt:lpstr>
      <vt:lpstr>Mississippi</vt:lpstr>
      <vt:lpstr>Missouri</vt:lpstr>
      <vt:lpstr>Montana</vt:lpstr>
      <vt:lpstr>Nebraska</vt:lpstr>
      <vt:lpstr>Nevada</vt:lpstr>
      <vt:lpstr>New Hampshire</vt:lpstr>
      <vt:lpstr>New Jersey</vt:lpstr>
      <vt:lpstr>New Mexico</vt:lpstr>
      <vt:lpstr>Kentucky</vt:lpstr>
      <vt:lpstr>New York</vt:lpstr>
      <vt:lpstr>North Carolina</vt:lpstr>
      <vt:lpstr>Ohio</vt:lpstr>
      <vt:lpstr>Oklahoma</vt:lpstr>
      <vt:lpstr>Oregon</vt:lpstr>
      <vt:lpstr>Pennsylvania</vt:lpstr>
      <vt:lpstr>Rhode Island</vt:lpstr>
      <vt:lpstr>South Carolina</vt:lpstr>
      <vt:lpstr>South Dakota</vt:lpstr>
      <vt:lpstr>Texas</vt:lpstr>
      <vt:lpstr>Utah</vt:lpstr>
      <vt:lpstr>Vermont</vt:lpstr>
      <vt:lpstr>Washington</vt:lpstr>
      <vt:lpstr>Wisconsin</vt:lpstr>
      <vt:lpstr>Wyoming</vt:lpstr>
      <vt:lpstr>Online GitHub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dc:creator>
  <cp:lastModifiedBy>e</cp:lastModifiedBy>
  <cp:revision>159</cp:revision>
  <dcterms:created xsi:type="dcterms:W3CDTF">2024-07-20T05:06:15Z</dcterms:created>
  <dcterms:modified xsi:type="dcterms:W3CDTF">2024-10-08T18:56:30Z</dcterms:modified>
</cp:coreProperties>
</file>

<file path=docProps/thumbnail.jpeg>
</file>